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1984" r:id="rId3"/>
    <p:sldId id="1995" r:id="rId4"/>
    <p:sldId id="1996" r:id="rId5"/>
    <p:sldId id="1997" r:id="rId6"/>
    <p:sldId id="1998" r:id="rId7"/>
    <p:sldId id="1999" r:id="rId8"/>
    <p:sldId id="2000" r:id="rId9"/>
    <p:sldId id="1983" r:id="rId10"/>
    <p:sldId id="1987" r:id="rId11"/>
    <p:sldId id="1988" r:id="rId12"/>
    <p:sldId id="1992" r:id="rId13"/>
    <p:sldId id="1989" r:id="rId14"/>
    <p:sldId id="1990" r:id="rId15"/>
    <p:sldId id="1991" r:id="rId16"/>
    <p:sldId id="1985" r:id="rId17"/>
    <p:sldId id="2001" r:id="rId18"/>
    <p:sldId id="2002" r:id="rId19"/>
    <p:sldId id="2003" r:id="rId20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069B5-F139-469E-9602-F6DEB8B5D758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F906E-397C-431C-99DE-CD7CF15F8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6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A805B-1D97-4D31-996E-1B359C457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FF6D40-A2AB-478F-9A6C-8C00574B6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07F932-5A1E-435C-9E81-17D22364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0F0D-4905-494B-B4BE-A1D04CC306A5}" type="datetime1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C70905-CF92-49D9-81EC-D8809A139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CEF97D-74D2-4B51-9F11-CD52FCE1A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013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6130B-2143-471B-A5B7-E6F46F71E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E01E35-9C4A-4F4F-99FA-601E333B0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27733E-1048-4BE1-8501-CD99AF61D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B030-8AAB-4754-BE67-5BFC50F5AC64}" type="datetime1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860A8C-23BE-4490-853C-EF2473FB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3ADC65-0952-4E15-AB32-896A7F41E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6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D442C40-4A18-48E9-AB94-45F0C605E5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57337-E535-4E75-848C-44A01FA102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DFF2B0-63A4-44CE-B3F6-8D3E1D7CE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4CC1-4B9C-4DB8-9BE3-C4F1DC18C886}" type="datetime1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C2EBA7-F312-4C41-9AA1-DDDFC2E22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9F9C03-AA5B-4B97-8074-775F1DB5D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1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3FC29-081D-40C0-9838-FF7F1C4FA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5B57CD-C951-4408-8991-088D4F8D8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4B3CCB-F3B5-42E6-A65C-C5B1E53E1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64A9-64FC-4412-A8B6-1D7B26A6AADD}" type="datetime1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7DB401-C02C-4F7F-ADD6-C50EEE5A0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832317-0E8B-4F40-A729-E45DB318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97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8B130C-7A12-4F03-9DB9-C4988BD3F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E01FF7-C895-46B9-A5DF-85E25A7E5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7DC379-DB14-4791-A863-66D6C8E30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FBAF-538E-44EF-8294-59AEB3EF40D1}" type="datetime1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67232E-BE5A-44EF-9DFC-38668DD9D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6F7F13-3A65-426E-93DE-0D19E38A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19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64FBA-A62F-44CF-91E3-87E29B81F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FC2BF9-2EE0-441F-AEC1-A3A7059AEF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F50322-3ECA-4B17-813C-2624C5351B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7620C8-6A67-49A6-B1FD-70375759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5581-FE30-448E-95F2-B63E913BBC82}" type="datetime1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37CD75-F1CA-484F-9E1C-1842E4ECC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9EBB24-D415-4708-80CF-4D28DEF8E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1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F61D7-61AC-4508-B112-60186831E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579724-6175-4470-B4A9-921899524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E0C837-D996-4650-9134-A61D07EF0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9BFE59-F634-4520-98C5-5959D673E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C8CC9AC-2D47-49DA-B4AB-E6EF48F28A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044234-F36D-40C4-98CF-DAD00A48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635BE-ACCA-4CF7-9175-C7EC761C4A63}" type="datetime1">
              <a:rPr lang="ru-RU" smtClean="0"/>
              <a:t>03.06.2025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86D2517-5330-4A5E-9BF8-5E72E8904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DE7FD8F-0C0C-4A54-99B2-E63F76B6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8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447AB-4E0A-4333-B993-831CF9C33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A6376FC-5A6B-4549-A1EA-FEFD9665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F687-5A29-49E8-952C-5A836868650D}" type="datetime1">
              <a:rPr lang="ru-RU" smtClean="0"/>
              <a:t>03.06.2025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DC0FBE8-A649-4517-8629-BCC26CFD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95AE250-5E5F-4310-8A2F-8BF81C2A2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49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A709BD-011D-47D5-A4D3-319F6E70A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09818-A7F7-4FEE-B445-C71E14529D9A}" type="datetime1">
              <a:rPr lang="ru-RU" smtClean="0"/>
              <a:t>03.06.2025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39448B6-04B9-490C-B12B-57EEA25C9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7B732E-63DA-46C1-8FF3-4388790C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5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6CD27-BBAC-4D11-AD0F-BFB3D3B9D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B24CB4-9F03-40E5-A209-2A7FA2725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942CA9-D5B2-4961-A71C-91C139963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26EBE0-CBDA-4DBD-9D96-3724B0A25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7F3F-6C35-4E46-866A-99A7E8C49FB1}" type="datetime1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31CFEC-1E81-4C8C-A9DC-140FBAD68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B24B5A-BD86-4E5F-ADD3-5750C76B4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24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363D0A-BF39-4A82-B956-B237B1A42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D93A38-3D8F-4E9A-9F52-0D0CE7C244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4A29A4-6C60-4BB0-A8C9-EF2134BB5E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1CCEDED-05E1-492C-9470-D95B79298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2C0B9-5D2A-438C-9C8A-09766227F3E8}" type="datetime1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0DCFC6-1EAF-427D-8588-E5B6621B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CCB8575-E11B-4803-84FA-D0DBE401E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7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47B19-A7F6-411E-A6D2-ECB580BF8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D87D1E-47A2-4138-B4F8-A162197F2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23F59D-CC88-4DCB-9FE7-F62474341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FAABA-608F-4F6F-B097-49EC21B80439}" type="datetime1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A44704-470F-4429-8579-5BDD7DEEA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DA5005-0F11-44A7-AC5F-E83E87940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8C7B4-2B9C-475F-A0F8-FE28C9CBA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89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341" y="1325461"/>
            <a:ext cx="11090246" cy="3380764"/>
          </a:xfrm>
        </p:spPr>
        <p:txBody>
          <a:bodyPr>
            <a:noAutofit/>
          </a:bodyPr>
          <a:lstStyle/>
          <a:p>
            <a:r>
              <a:rPr lang="ru-RU" sz="4000" dirty="0"/>
              <a:t>Правила внесения сведений при осуществлении персонифицированного учета оказанной медицинской помощи при </a:t>
            </a:r>
            <a:br>
              <a:rPr lang="ru-RU" sz="4000" dirty="0"/>
            </a:br>
            <a:r>
              <a:rPr lang="ru-RU" sz="4000" dirty="0"/>
              <a:t>подозрении на злокачественное новообразование или установленном диагнозе </a:t>
            </a:r>
            <a:br>
              <a:rPr lang="ru-RU" sz="4000" dirty="0"/>
            </a:br>
            <a:r>
              <a:rPr lang="ru-RU" sz="4000" dirty="0"/>
              <a:t>злокачественного новообразования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88B0A15-0C08-48F8-B112-3B90BE489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063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105615"/>
            <a:ext cx="11969749" cy="667683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2. Количество введенного лекарственного препарата (действующего вещества) (в соответствии с единицами измерениями)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6" y="632307"/>
            <a:ext cx="11969748" cy="473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 Количество введенного препарата не соответствует количеству, предусмотренному схемой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43983"/>
              </p:ext>
            </p:extLst>
          </p:nvPr>
        </p:nvGraphicFramePr>
        <p:xfrm>
          <a:off x="194257" y="1159000"/>
          <a:ext cx="9911767" cy="3828096"/>
        </p:xfrm>
        <a:graphic>
          <a:graphicData uri="http://schemas.openxmlformats.org/drawingml/2006/table">
            <a:tbl>
              <a:tblPr/>
              <a:tblGrid>
                <a:gridCol w="1996694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889857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945473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583969">
                  <a:extLst>
                    <a:ext uri="{9D8B030D-6E8A-4147-A177-3AD203B41FA5}">
                      <a16:colId xmlns:a16="http://schemas.microsoft.com/office/drawing/2014/main" val="3427960580"/>
                    </a:ext>
                  </a:extLst>
                </a:gridCol>
                <a:gridCol w="1390403">
                  <a:extLst>
                    <a:ext uri="{9D8B030D-6E8A-4147-A177-3AD203B41FA5}">
                      <a16:colId xmlns:a16="http://schemas.microsoft.com/office/drawing/2014/main" val="1265564659"/>
                    </a:ext>
                  </a:extLst>
                </a:gridCol>
                <a:gridCol w="792530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1084513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  <a:gridCol w="864154">
                  <a:extLst>
                    <a:ext uri="{9D8B030D-6E8A-4147-A177-3AD203B41FA5}">
                      <a16:colId xmlns:a16="http://schemas.microsoft.com/office/drawing/2014/main" val="1521816943"/>
                    </a:ext>
                  </a:extLst>
                </a:gridCol>
                <a:gridCol w="632481">
                  <a:extLst>
                    <a:ext uri="{9D8B030D-6E8A-4147-A177-3AD203B41FA5}">
                      <a16:colId xmlns:a16="http://schemas.microsoft.com/office/drawing/2014/main" val="1885554814"/>
                    </a:ext>
                  </a:extLst>
                </a:gridCol>
                <a:gridCol w="731693">
                  <a:extLst>
                    <a:ext uri="{9D8B030D-6E8A-4147-A177-3AD203B41FA5}">
                      <a16:colId xmlns:a16="http://schemas.microsoft.com/office/drawing/2014/main" val="1999016211"/>
                    </a:ext>
                  </a:extLst>
                </a:gridCol>
              </a:tblGrid>
              <a:tr h="12091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Кол-во дней введения, предусмотренное схемой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(</a:t>
                      </a:r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введеного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+ утилизированного)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8516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"ОДИНЦОВСКАЯ ОБЛАСТНАЯ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sh0214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Фулвестрант 500 мг 1 раз в 28 дней (500 мг 2 раза в первый месяц терапии)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Фулвестрант_Парентеральный_Жидкая_Обычная_мг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8836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"ЛЮБЕРЕЦКАЯ ОБЛАСТНАЯ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22.01.2025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29.01.2025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sh0632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Гемцитабин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750-1250 мг/м² в 1-й, 8-й дни; цикл 21 день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Гемцитабин_Парентеральный_Жидкая_Обычная_мг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b"/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22.01.2025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  <a:tr h="8836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"МОСКОВСКИЙ ОБЛАСТНОЙ ОНКОЛОГИЧЕСКИЙ ДИСПАНСЕР"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29.01.2025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sh0877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Пролголимаб 1 мг/кг в/в в 1-й день; цикл 14 дней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Пролголимаб_Парентеральный_Жидкая_Обычная_мг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30.01.2025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69 000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02452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F61368D-F594-44EF-B470-0B1E4DCF9FD3}"/>
              </a:ext>
            </a:extLst>
          </p:cNvPr>
          <p:cNvSpPr/>
          <p:nvPr/>
        </p:nvSpPr>
        <p:spPr>
          <a:xfrm>
            <a:off x="4600575" y="1145256"/>
            <a:ext cx="1390650" cy="385558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D2F4A9A-7B2A-40CE-8BE8-F54D82AA22F6}"/>
              </a:ext>
            </a:extLst>
          </p:cNvPr>
          <p:cNvSpPr/>
          <p:nvPr/>
        </p:nvSpPr>
        <p:spPr>
          <a:xfrm>
            <a:off x="8724900" y="1159001"/>
            <a:ext cx="638175" cy="3828095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813B2EB-7733-4EC6-AF7B-FBF5E3D2C80B}"/>
              </a:ext>
            </a:extLst>
          </p:cNvPr>
          <p:cNvSpPr txBox="1">
            <a:spLocks/>
          </p:cNvSpPr>
          <p:nvPr/>
        </p:nvSpPr>
        <p:spPr>
          <a:xfrm>
            <a:off x="10520363" y="2612851"/>
            <a:ext cx="1168858" cy="473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u="sng" dirty="0"/>
              <a:t>500 мг</a:t>
            </a:r>
            <a:endParaRPr lang="ru-RU" sz="2000" u="sng" dirty="0"/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EDA1DA5B-7518-4787-8E5B-B68675C19D5C}"/>
              </a:ext>
            </a:extLst>
          </p:cNvPr>
          <p:cNvCxnSpPr>
            <a:cxnSpLocks/>
          </p:cNvCxnSpPr>
          <p:nvPr/>
        </p:nvCxnSpPr>
        <p:spPr>
          <a:xfrm>
            <a:off x="9097398" y="2981324"/>
            <a:ext cx="1141977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BDF996B7-3D21-498B-89CE-0A0E0A26D7D2}"/>
              </a:ext>
            </a:extLst>
          </p:cNvPr>
          <p:cNvSpPr txBox="1">
            <a:spLocks/>
          </p:cNvSpPr>
          <p:nvPr/>
        </p:nvSpPr>
        <p:spPr>
          <a:xfrm>
            <a:off x="10520363" y="3458749"/>
            <a:ext cx="1677403" cy="7626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dirty="0"/>
              <a:t>Например, 1000 мг * 1,82 м</a:t>
            </a:r>
            <a:r>
              <a:rPr lang="ru-RU" sz="1600" baseline="30000" dirty="0"/>
              <a:t>2</a:t>
            </a:r>
            <a:r>
              <a:rPr lang="ru-RU" sz="1600" dirty="0"/>
              <a:t> =      </a:t>
            </a:r>
            <a:r>
              <a:rPr lang="ru-RU" sz="1600" b="1" u="sng" dirty="0"/>
              <a:t>1 820 мг</a:t>
            </a:r>
            <a:endParaRPr lang="ru-RU" sz="1600" u="sng" dirty="0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E0E7A7CE-24B2-4086-ABAF-CB31F8BCA00A}"/>
              </a:ext>
            </a:extLst>
          </p:cNvPr>
          <p:cNvCxnSpPr>
            <a:cxnSpLocks/>
          </p:cNvCxnSpPr>
          <p:nvPr/>
        </p:nvCxnSpPr>
        <p:spPr>
          <a:xfrm>
            <a:off x="9111686" y="3867149"/>
            <a:ext cx="1127689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0863DD8B-954F-4D3D-A903-A870D3E85FBE}"/>
              </a:ext>
            </a:extLst>
          </p:cNvPr>
          <p:cNvCxnSpPr>
            <a:cxnSpLocks/>
          </p:cNvCxnSpPr>
          <p:nvPr/>
        </p:nvCxnSpPr>
        <p:spPr>
          <a:xfrm>
            <a:off x="9111686" y="4706040"/>
            <a:ext cx="1127689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1506E840-161F-4EAE-893C-DD1D6E39073C}"/>
              </a:ext>
            </a:extLst>
          </p:cNvPr>
          <p:cNvSpPr txBox="1">
            <a:spLocks/>
          </p:cNvSpPr>
          <p:nvPr/>
        </p:nvSpPr>
        <p:spPr>
          <a:xfrm>
            <a:off x="10520363" y="4391026"/>
            <a:ext cx="1677403" cy="676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dirty="0"/>
              <a:t>Например, 1 мг * 85 кг =</a:t>
            </a:r>
            <a:r>
              <a:rPr lang="ru-RU" sz="1600" b="1" dirty="0"/>
              <a:t> </a:t>
            </a:r>
            <a:r>
              <a:rPr lang="ru-RU" sz="1600" b="1" u="sng" dirty="0"/>
              <a:t>85 мг</a:t>
            </a:r>
            <a:endParaRPr lang="ru-RU" sz="1600" u="sng" dirty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84B24221-282A-465F-B35B-F46824F29C9C}"/>
              </a:ext>
            </a:extLst>
          </p:cNvPr>
          <p:cNvSpPr txBox="1">
            <a:spLocks/>
          </p:cNvSpPr>
          <p:nvPr/>
        </p:nvSpPr>
        <p:spPr>
          <a:xfrm>
            <a:off x="10520363" y="2086158"/>
            <a:ext cx="1011696" cy="473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/>
              <a:t>ВЕРНО:</a:t>
            </a:r>
            <a:endParaRPr lang="ru-RU" sz="2000" dirty="0"/>
          </a:p>
        </p:txBody>
      </p:sp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9A7C8928-4A39-41EC-B283-22CEF188DA2D}"/>
              </a:ext>
            </a:extLst>
          </p:cNvPr>
          <p:cNvSpPr txBox="1">
            <a:spLocks/>
          </p:cNvSpPr>
          <p:nvPr/>
        </p:nvSpPr>
        <p:spPr>
          <a:xfrm>
            <a:off x="194259" y="5439293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Необходимо указывать количество введенного препарата </a:t>
            </a:r>
            <a:r>
              <a:rPr lang="ru-RU" sz="2000" b="1" u="sng" dirty="0"/>
              <a:t>не за период госпитализации</a:t>
            </a:r>
            <a:r>
              <a:rPr lang="ru-RU" sz="2000" dirty="0"/>
              <a:t>, а за каждый день введения отдельно в разрезе каждого препарата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82E553A-E2DD-48C9-BDB8-EF6D922B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489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105615"/>
            <a:ext cx="11969749" cy="615838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2. Количество введенного лекарственного препарата (действующего вещества)                    (в соответствии с единицами измерениями)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6" y="632307"/>
            <a:ext cx="11969748" cy="6976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 Общее количество введенного препарата соответствует количеству, предусмотренному схемой, но не разбито по дням введения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81091"/>
              </p:ext>
            </p:extLst>
          </p:nvPr>
        </p:nvGraphicFramePr>
        <p:xfrm>
          <a:off x="194259" y="1382721"/>
          <a:ext cx="11626266" cy="1035034"/>
        </p:xfrm>
        <a:graphic>
          <a:graphicData uri="http://schemas.openxmlformats.org/drawingml/2006/table">
            <a:tbl>
              <a:tblPr/>
              <a:tblGrid>
                <a:gridCol w="1592928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677614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940523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709517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485035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940523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798542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1039525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188029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254030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 300 мг ежедневно + траметиниб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Дабрафениб_Пероральный_Твердая_Обычная_мг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9 000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9 000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 300 мг ежедневно + траметиниб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Траметиниб_Пероральный_Твердая_Обычная_мг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9A7C8928-4A39-41EC-B283-22CEF188DA2D}"/>
              </a:ext>
            </a:extLst>
          </p:cNvPr>
          <p:cNvSpPr txBox="1">
            <a:spLocks/>
          </p:cNvSpPr>
          <p:nvPr/>
        </p:nvSpPr>
        <p:spPr>
          <a:xfrm>
            <a:off x="111125" y="2682597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ВЕРНО: Необходимо указывать количество введенного препарата </a:t>
            </a:r>
            <a:r>
              <a:rPr lang="ru-RU" sz="2000" b="1" u="sng" dirty="0"/>
              <a:t>не за период госпитализации</a:t>
            </a:r>
            <a:r>
              <a:rPr lang="ru-RU" sz="2000" dirty="0"/>
              <a:t>, а за каждый день введения отдельно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99B7CF3-B170-4EDE-B017-40C02C061E8E}"/>
              </a:ext>
            </a:extLst>
          </p:cNvPr>
          <p:cNvSpPr/>
          <p:nvPr/>
        </p:nvSpPr>
        <p:spPr>
          <a:xfrm>
            <a:off x="9372599" y="1382721"/>
            <a:ext cx="2447925" cy="1035034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Таблица 24">
            <a:extLst>
              <a:ext uri="{FF2B5EF4-FFF2-40B4-BE49-F238E27FC236}">
                <a16:creationId xmlns:a16="http://schemas.microsoft.com/office/drawing/2014/main" id="{F7945E0D-5BB1-4560-8F01-D1D9412E2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265788"/>
              </p:ext>
            </p:extLst>
          </p:nvPr>
        </p:nvGraphicFramePr>
        <p:xfrm>
          <a:off x="194258" y="3634624"/>
          <a:ext cx="11626268" cy="2858044"/>
        </p:xfrm>
        <a:graphic>
          <a:graphicData uri="http://schemas.openxmlformats.org/drawingml/2006/table">
            <a:tbl>
              <a:tblPr/>
              <a:tblGrid>
                <a:gridCol w="1592928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677615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940523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709517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485035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940523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798543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1039525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188029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254030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 300 мг ежедневно + траметиниб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Дабрафениб_Пероральный_Твердая_Обычная_мг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Дабрафениб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300 мг ежедневно + </a:t>
                      </a:r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Траметиниб_Пероральный_Твердая_Обычная_мг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 300 мг ежедневно + траметиниб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Дабрафениб_Пероральный_Твердая_Обычная_мг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07.12.2024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7331810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Дабрафениб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300 мг ежедневно + </a:t>
                      </a:r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Траметиниб_Пероральный_Твердая_Обычная_мг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07.12.2024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5659445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  <a:endParaRPr lang="en-US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7540330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Дабрафениб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300 мг ежедневно + </a:t>
                      </a:r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Траметиниб_Пероральный_Твердая_Обычная_мг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587304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АО "ГРУППА КОМПАНИЙ "МЕДСИ"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06.12.2024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Дабрафениб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300 мг ежедневно + </a:t>
                      </a:r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 мг ежедневно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Траметиниб_Пероральный_Твердая_Обычная_мг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04.01.2025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566064"/>
                  </a:ext>
                </a:extLst>
              </a:tr>
            </a:tbl>
          </a:graphicData>
        </a:graphic>
      </p:graphicFrame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0B624814-4964-4FBA-AD6A-62EA256B72BC}"/>
              </a:ext>
            </a:extLst>
          </p:cNvPr>
          <p:cNvSpPr/>
          <p:nvPr/>
        </p:nvSpPr>
        <p:spPr>
          <a:xfrm>
            <a:off x="9372599" y="3634622"/>
            <a:ext cx="2447925" cy="285804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6A8473D-8023-438E-A03F-8ED0A8DFD43A}"/>
              </a:ext>
            </a:extLst>
          </p:cNvPr>
          <p:cNvSpPr/>
          <p:nvPr/>
        </p:nvSpPr>
        <p:spPr>
          <a:xfrm>
            <a:off x="4095750" y="1382721"/>
            <a:ext cx="1476376" cy="1035034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CE89D0E-B97C-4272-BF25-17F7D8A00FED}"/>
              </a:ext>
            </a:extLst>
          </p:cNvPr>
          <p:cNvSpPr/>
          <p:nvPr/>
        </p:nvSpPr>
        <p:spPr>
          <a:xfrm>
            <a:off x="4095750" y="3634621"/>
            <a:ext cx="1476376" cy="285804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372169B0-7338-454F-BF57-4165EA50B60D}"/>
              </a:ext>
            </a:extLst>
          </p:cNvPr>
          <p:cNvSpPr/>
          <p:nvPr/>
        </p:nvSpPr>
        <p:spPr>
          <a:xfrm>
            <a:off x="3019425" y="3138064"/>
            <a:ext cx="295275" cy="331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F31B168-16BF-4AE7-AEF3-154087700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50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105615"/>
            <a:ext cx="11969749" cy="473939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2. Количество введенного лекарственного препарата (действующего вещества)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6" y="705025"/>
            <a:ext cx="11969748" cy="4739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 Количество введенного препарата </a:t>
            </a:r>
            <a:r>
              <a:rPr lang="ru-RU" sz="2000" b="1" u="sng" dirty="0"/>
              <a:t>указано в граммах, а не миллиграммах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628220"/>
              </p:ext>
            </p:extLst>
          </p:nvPr>
        </p:nvGraphicFramePr>
        <p:xfrm>
          <a:off x="194258" y="1345483"/>
          <a:ext cx="11626268" cy="1182708"/>
        </p:xfrm>
        <a:graphic>
          <a:graphicData uri="http://schemas.openxmlformats.org/drawingml/2006/table">
            <a:tbl>
              <a:tblPr/>
              <a:tblGrid>
                <a:gridCol w="1844092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075586">
                  <a:extLst>
                    <a:ext uri="{9D8B030D-6E8A-4147-A177-3AD203B41FA5}">
                      <a16:colId xmlns:a16="http://schemas.microsoft.com/office/drawing/2014/main" val="2039334393"/>
                    </a:ext>
                  </a:extLst>
                </a:gridCol>
                <a:gridCol w="1557589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900258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028867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086026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 МНН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"ЗАРАЙСКАЯ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200 мг в 1-й день; цикл 21 день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001691.31.0.2.1.10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24.01.2025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200 мг в 1-й день; цикл 21 день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001691.31.0.2.1.10</a:t>
                      </a:r>
                    </a:p>
                    <a:p>
                      <a:pPr algn="ctr" fontAlgn="b"/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9A7C8928-4A39-41EC-B283-22CEF188DA2D}"/>
              </a:ext>
            </a:extLst>
          </p:cNvPr>
          <p:cNvSpPr txBox="1">
            <a:spLocks/>
          </p:cNvSpPr>
          <p:nvPr/>
        </p:nvSpPr>
        <p:spPr>
          <a:xfrm>
            <a:off x="111126" y="3065021"/>
            <a:ext cx="11969748" cy="12314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ВЕРНО: Необходимо указывать количество введенного препарата </a:t>
            </a:r>
            <a:r>
              <a:rPr lang="ru-RU" sz="2000" b="1" u="sng" dirty="0"/>
              <a:t>в требуемых единицах измерения</a:t>
            </a:r>
          </a:p>
          <a:p>
            <a:pPr algn="l"/>
            <a:r>
              <a:rPr lang="ru-RU" sz="2000" dirty="0"/>
              <a:t>Последние цифры расширенного кода МНН 001691.31.0.2.1.</a:t>
            </a:r>
            <a:r>
              <a:rPr lang="ru-RU" sz="2000" b="1" dirty="0">
                <a:solidFill>
                  <a:srgbClr val="C00000"/>
                </a:solidFill>
              </a:rPr>
              <a:t>10</a:t>
            </a:r>
            <a:r>
              <a:rPr lang="ru-RU" sz="2000" dirty="0"/>
              <a:t> указывают на требуемые единицы измерения, в данном случае цифра </a:t>
            </a:r>
            <a:r>
              <a:rPr lang="ru-RU" sz="2000" b="1" dirty="0">
                <a:solidFill>
                  <a:srgbClr val="C00000"/>
                </a:solidFill>
              </a:rPr>
              <a:t>«10» </a:t>
            </a:r>
            <a:r>
              <a:rPr lang="ru-RU" sz="2000" dirty="0"/>
              <a:t>означает миллиграммы (иные значения расшифрованы в справочнике НСИ </a:t>
            </a:r>
            <a:r>
              <a:rPr lang="en-US" sz="2000" dirty="0"/>
              <a:t>M004</a:t>
            </a:r>
            <a:r>
              <a:rPr lang="ru-RU" sz="2000" dirty="0"/>
              <a:t>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99B7CF3-B170-4EDE-B017-40C02C061E8E}"/>
              </a:ext>
            </a:extLst>
          </p:cNvPr>
          <p:cNvSpPr/>
          <p:nvPr/>
        </p:nvSpPr>
        <p:spPr>
          <a:xfrm>
            <a:off x="9718676" y="4554906"/>
            <a:ext cx="2101847" cy="1179562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0B624814-4964-4FBA-AD6A-62EA256B72BC}"/>
              </a:ext>
            </a:extLst>
          </p:cNvPr>
          <p:cNvSpPr/>
          <p:nvPr/>
        </p:nvSpPr>
        <p:spPr>
          <a:xfrm>
            <a:off x="4248150" y="4554907"/>
            <a:ext cx="1133475" cy="1182708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6A8473D-8023-438E-A03F-8ED0A8DFD43A}"/>
              </a:ext>
            </a:extLst>
          </p:cNvPr>
          <p:cNvSpPr/>
          <p:nvPr/>
        </p:nvSpPr>
        <p:spPr>
          <a:xfrm>
            <a:off x="9705975" y="1348630"/>
            <a:ext cx="2114548" cy="117956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CE89D0E-B97C-4272-BF25-17F7D8A00FED}"/>
              </a:ext>
            </a:extLst>
          </p:cNvPr>
          <p:cNvSpPr/>
          <p:nvPr/>
        </p:nvSpPr>
        <p:spPr>
          <a:xfrm>
            <a:off x="4248150" y="1348631"/>
            <a:ext cx="1133475" cy="117956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E3F8D4D-1E1F-410E-8DCF-1EFAA99C0048}"/>
              </a:ext>
            </a:extLst>
          </p:cNvPr>
          <p:cNvSpPr/>
          <p:nvPr/>
        </p:nvSpPr>
        <p:spPr>
          <a:xfrm>
            <a:off x="6178842" y="1348630"/>
            <a:ext cx="1066800" cy="117956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C2FFBE99-5550-4881-8FC3-E4E8D2802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404535"/>
              </p:ext>
            </p:extLst>
          </p:nvPr>
        </p:nvGraphicFramePr>
        <p:xfrm>
          <a:off x="194258" y="4554906"/>
          <a:ext cx="11626268" cy="1182708"/>
        </p:xfrm>
        <a:graphic>
          <a:graphicData uri="http://schemas.openxmlformats.org/drawingml/2006/table">
            <a:tbl>
              <a:tblPr/>
              <a:tblGrid>
                <a:gridCol w="1844092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075586">
                  <a:extLst>
                    <a:ext uri="{9D8B030D-6E8A-4147-A177-3AD203B41FA5}">
                      <a16:colId xmlns:a16="http://schemas.microsoft.com/office/drawing/2014/main" val="2039334393"/>
                    </a:ext>
                  </a:extLst>
                </a:gridCol>
                <a:gridCol w="1557589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900258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028867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086026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 МНН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"ЗАРАЙСКАЯ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200 мг в 1-й день; цикл 21 день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001691.31.0.2.1.10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"КОЛОМЕНСКАЯ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24.01.2025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27.01.2025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sh0504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200 мг в 1-й день; цикл 21 день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001691.31.0.2.1.10</a:t>
                      </a:r>
                    </a:p>
                    <a:p>
                      <a:pPr algn="ctr" fontAlgn="b"/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7551227-E652-49B0-82E5-6670D303E13E}"/>
              </a:ext>
            </a:extLst>
          </p:cNvPr>
          <p:cNvSpPr/>
          <p:nvPr/>
        </p:nvSpPr>
        <p:spPr>
          <a:xfrm>
            <a:off x="6178842" y="4558052"/>
            <a:ext cx="1066800" cy="1179562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id="{6B197539-3254-4F01-AD56-EAB6165DBA01}"/>
              </a:ext>
            </a:extLst>
          </p:cNvPr>
          <p:cNvSpPr/>
          <p:nvPr/>
        </p:nvSpPr>
        <p:spPr>
          <a:xfrm>
            <a:off x="2981325" y="4083209"/>
            <a:ext cx="295275" cy="331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10F1A98-5699-4216-ADAA-687C7FF70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22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57990"/>
            <a:ext cx="11969749" cy="697660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3. Количество израсходованного (введенного + утилизированного) лекарственного препарата (действующего вещества)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6" y="857250"/>
            <a:ext cx="11969748" cy="3679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 Количество израсходованного препарата меньше количества введенного препарата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190581"/>
              </p:ext>
            </p:extLst>
          </p:nvPr>
        </p:nvGraphicFramePr>
        <p:xfrm>
          <a:off x="194259" y="1382721"/>
          <a:ext cx="11626266" cy="1592580"/>
        </p:xfrm>
        <a:graphic>
          <a:graphicData uri="http://schemas.openxmlformats.org/drawingml/2006/table">
            <a:tbl>
              <a:tblPr/>
              <a:tblGrid>
                <a:gridCol w="2644191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701191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188029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254030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sh0179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Трастузумаб 6 мг/кг (нагрузочная доза 8 мг/кг) в 1-й день; цикл 21 день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Трастузумаб_Парентеральный_Жидкая_Обычная_мг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47 682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 "МОСКОВСКИЙ ОБЛАСТНОЙ НАУЧНО-ИССЛЕДОВАТЕЛЬСКИЙ КЛИНИЧЕСКИЙ ИНСТИТУТ ИМ. М.Ф. ВЛАДИМИРСКОГО"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20.01.2025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Паклитаксел 30-80 мг/м² в 1-й день; цикл 7 дней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Паклитаксел_Парентеральный_Жидкая_Обычная_мг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3389560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"ХИМКИНСКАЯ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Фулвестрант 500 мг 1 раз в 28 дней (500 мг 2 раза в первый месяц терапии)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Фулвестрант_Парентеральный_Жидкая_Обычная_мг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9A7C8928-4A39-41EC-B283-22CEF188DA2D}"/>
              </a:ext>
            </a:extLst>
          </p:cNvPr>
          <p:cNvSpPr txBox="1">
            <a:spLocks/>
          </p:cNvSpPr>
          <p:nvPr/>
        </p:nvSpPr>
        <p:spPr>
          <a:xfrm>
            <a:off x="111126" y="3429000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ВЕРНО: Количество израсходованного препарата может быть либо равно количеству введенного препарата, либо больше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99B7CF3-B170-4EDE-B017-40C02C061E8E}"/>
              </a:ext>
            </a:extLst>
          </p:cNvPr>
          <p:cNvSpPr/>
          <p:nvPr/>
        </p:nvSpPr>
        <p:spPr>
          <a:xfrm>
            <a:off x="9372599" y="1382721"/>
            <a:ext cx="2447925" cy="161154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6A8473D-8023-438E-A03F-8ED0A8DFD43A}"/>
              </a:ext>
            </a:extLst>
          </p:cNvPr>
          <p:cNvSpPr/>
          <p:nvPr/>
        </p:nvSpPr>
        <p:spPr>
          <a:xfrm>
            <a:off x="5067300" y="1382720"/>
            <a:ext cx="1476375" cy="1611541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F2F18DD6-CC6E-4631-8E34-FB579E720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603875"/>
              </p:ext>
            </p:extLst>
          </p:nvPr>
        </p:nvGraphicFramePr>
        <p:xfrm>
          <a:off x="194259" y="4307083"/>
          <a:ext cx="11626266" cy="1592580"/>
        </p:xfrm>
        <a:graphic>
          <a:graphicData uri="http://schemas.openxmlformats.org/drawingml/2006/table">
            <a:tbl>
              <a:tblPr/>
              <a:tblGrid>
                <a:gridCol w="2644191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704850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701191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188029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254030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"ДМИТРОВСКАЯ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sh0179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Трастузумаб 6 мг/кг (нагрузочная доза 8 мг/кг) в 1-й день; цикл 21 день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Трастузумаб_Парентеральный_Жидкая_Обычная_мг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 "МОСКОВСКИЙ ОБЛАСТНОЙ НАУЧНО-ИССЛЕДОВАТЕЛЬСКИЙ КЛИНИЧЕСКИЙ ИНСТИТУТ ИМ. М.Ф. ВЛАДИМИРСКОГО"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20.01.2025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Паклитаксел 30-80 мг/м² в 1-й день; цикл 7 дней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Паклитаксел_Парентеральный_Жидкая_Обычная_мг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21.01.2025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3389560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"ХИМКИНСКАЯ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sh0214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Фулвестрант 500 мг 1 раз в 28 дней (500 мг 2 раза в первый месяц терапии)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Фулвестрант_Парентеральный_Жидкая_Обычная_мг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BC70DC5-5A0C-4873-85B5-F0B913471FD6}"/>
              </a:ext>
            </a:extLst>
          </p:cNvPr>
          <p:cNvSpPr/>
          <p:nvPr/>
        </p:nvSpPr>
        <p:spPr>
          <a:xfrm>
            <a:off x="5067300" y="4326044"/>
            <a:ext cx="1476375" cy="157362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9E2B44E-2762-48AA-86AA-B430C07E9389}"/>
              </a:ext>
            </a:extLst>
          </p:cNvPr>
          <p:cNvSpPr/>
          <p:nvPr/>
        </p:nvSpPr>
        <p:spPr>
          <a:xfrm>
            <a:off x="9372598" y="4326043"/>
            <a:ext cx="2447925" cy="159258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DB435355-31B9-45B0-98D9-5C5B2904C787}"/>
              </a:ext>
            </a:extLst>
          </p:cNvPr>
          <p:cNvSpPr/>
          <p:nvPr/>
        </p:nvSpPr>
        <p:spPr>
          <a:xfrm>
            <a:off x="1695450" y="3880594"/>
            <a:ext cx="295275" cy="331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E5A0CE2-DD70-4A8F-BEF3-6EE38F2C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36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57990"/>
            <a:ext cx="11969749" cy="697660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4. Фактическая стоимость лекарственного препарата за единицу измерения действующего вещества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6" y="1019175"/>
            <a:ext cx="11969748" cy="3679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 Фактическая стоимость указана не за единицу действующего вещества, а за весь объем препарата</a:t>
            </a:r>
            <a:r>
              <a:rPr lang="en-US" sz="2000" dirty="0"/>
              <a:t>/ </a:t>
            </a:r>
            <a:r>
              <a:rPr lang="ru-RU" sz="2000" dirty="0"/>
              <a:t>за 1 флакон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506473"/>
              </p:ext>
            </p:extLst>
          </p:nvPr>
        </p:nvGraphicFramePr>
        <p:xfrm>
          <a:off x="194259" y="1401771"/>
          <a:ext cx="11626267" cy="1369695"/>
        </p:xfrm>
        <a:graphic>
          <a:graphicData uri="http://schemas.openxmlformats.org/drawingml/2006/table">
            <a:tbl>
              <a:tblPr/>
              <a:tblGrid>
                <a:gridCol w="2174994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579779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611117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650291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190896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705136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065538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576769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977220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031509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  <a:gridCol w="1031509">
                  <a:extLst>
                    <a:ext uri="{9D8B030D-6E8A-4147-A177-3AD203B41FA5}">
                      <a16:colId xmlns:a16="http://schemas.microsoft.com/office/drawing/2014/main" val="2233377338"/>
                    </a:ext>
                  </a:extLst>
                </a:gridCol>
                <a:gridCol w="1031509">
                  <a:extLst>
                    <a:ext uri="{9D8B030D-6E8A-4147-A177-3AD203B41FA5}">
                      <a16:colId xmlns:a16="http://schemas.microsoft.com/office/drawing/2014/main" val="3466281999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Фактическая стоимость ЛП за единицу измерения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Стоимость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 "КРАСНОГОРСКАЯ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Ниволумаб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240 мг в 1-й день; цикл 14 дней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Ниволумаб_Парентеральный_Жидкая_Обычная_мг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205 104,96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  492 251,90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sh0504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200 мг в 1-й день; цикл 21 день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             127 684,92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            255 369,84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9A7C8928-4A39-41EC-B283-22CEF188DA2D}"/>
              </a:ext>
            </a:extLst>
          </p:cNvPr>
          <p:cNvSpPr txBox="1">
            <a:spLocks/>
          </p:cNvSpPr>
          <p:nvPr/>
        </p:nvSpPr>
        <p:spPr>
          <a:xfrm>
            <a:off x="194259" y="2926691"/>
            <a:ext cx="11969748" cy="82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ВЕРНО: Фактическая стоимость лекарственного препарата должна быть указана за единицу измерения действующего вещества – в большинстве случаев </a:t>
            </a:r>
            <a:r>
              <a:rPr lang="ru-RU" sz="2000" b="1" dirty="0">
                <a:solidFill>
                  <a:srgbClr val="C00000"/>
                </a:solidFill>
              </a:rPr>
              <a:t>за 1 мг </a:t>
            </a:r>
            <a:r>
              <a:rPr lang="ru-RU" sz="2000" dirty="0"/>
              <a:t>на основании сведений о закупках конкретной медицинской организации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F99B7CF3-B170-4EDE-B017-40C02C061E8E}"/>
              </a:ext>
            </a:extLst>
          </p:cNvPr>
          <p:cNvSpPr/>
          <p:nvPr/>
        </p:nvSpPr>
        <p:spPr>
          <a:xfrm>
            <a:off x="9763124" y="3825842"/>
            <a:ext cx="1019175" cy="1369695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6A8473D-8023-438E-A03F-8ED0A8DFD43A}"/>
              </a:ext>
            </a:extLst>
          </p:cNvPr>
          <p:cNvSpPr/>
          <p:nvPr/>
        </p:nvSpPr>
        <p:spPr>
          <a:xfrm>
            <a:off x="9763125" y="1409850"/>
            <a:ext cx="1019175" cy="1352091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56062148-EDDE-45B5-818B-23F3A4A4C3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721992"/>
              </p:ext>
            </p:extLst>
          </p:nvPr>
        </p:nvGraphicFramePr>
        <p:xfrm>
          <a:off x="194259" y="3825843"/>
          <a:ext cx="11626267" cy="1369695"/>
        </p:xfrm>
        <a:graphic>
          <a:graphicData uri="http://schemas.openxmlformats.org/drawingml/2006/table">
            <a:tbl>
              <a:tblPr/>
              <a:tblGrid>
                <a:gridCol w="2174994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579779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611117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650291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190896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705136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1065538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576769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977220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1031509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  <a:gridCol w="1031509">
                  <a:extLst>
                    <a:ext uri="{9D8B030D-6E8A-4147-A177-3AD203B41FA5}">
                      <a16:colId xmlns:a16="http://schemas.microsoft.com/office/drawing/2014/main" val="2233377338"/>
                    </a:ext>
                  </a:extLst>
                </a:gridCol>
                <a:gridCol w="1031509">
                  <a:extLst>
                    <a:ext uri="{9D8B030D-6E8A-4147-A177-3AD203B41FA5}">
                      <a16:colId xmlns:a16="http://schemas.microsoft.com/office/drawing/2014/main" val="3466281999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Фактическая стоимость ЛП за единицу измерения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Стоимость введенного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 "КРАСНОГОРСКАЯ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sh0661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Ниволумаб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240 мг в 1-й день; цикл 14 дней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Ниволумаб_Парентеральный_Жидкая_Обычная_мг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880,76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211 382,4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sh0504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200 мг в 1-й день; цикл 21 день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Пембролизумаб_Парентеральный_Жидкая_Обычная_мг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193 600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850D1A70-D017-4BB2-8463-5AE3A4AE291A}"/>
              </a:ext>
            </a:extLst>
          </p:cNvPr>
          <p:cNvSpPr txBox="1">
            <a:spLocks/>
          </p:cNvSpPr>
          <p:nvPr/>
        </p:nvSpPr>
        <p:spPr>
          <a:xfrm>
            <a:off x="111125" y="6000750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Стоимость упаковки </a:t>
            </a:r>
            <a:r>
              <a:rPr lang="ru-RU" sz="2000" dirty="0" err="1"/>
              <a:t>Пембролизумаба</a:t>
            </a:r>
            <a:r>
              <a:rPr lang="ru-RU" sz="2000" dirty="0"/>
              <a:t> (25 мг/мл, 4 мл) составляет 96 800 руб., то есть стоимость 1 мг </a:t>
            </a:r>
            <a:r>
              <a:rPr lang="ru-RU" sz="2000" dirty="0" err="1"/>
              <a:t>Пембролизумаба</a:t>
            </a:r>
            <a:r>
              <a:rPr lang="ru-RU" sz="2000" dirty="0"/>
              <a:t> = 96 800/100 = 968 руб.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71A95196-7783-4073-8BE8-C286E32CB5CD}"/>
              </a:ext>
            </a:extLst>
          </p:cNvPr>
          <p:cNvSpPr txBox="1">
            <a:spLocks/>
          </p:cNvSpPr>
          <p:nvPr/>
        </p:nvSpPr>
        <p:spPr>
          <a:xfrm>
            <a:off x="111125" y="5267979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Стоимость упаковки </a:t>
            </a:r>
            <a:r>
              <a:rPr lang="ru-RU" sz="2000" dirty="0" err="1"/>
              <a:t>Ниволумаба</a:t>
            </a:r>
            <a:r>
              <a:rPr lang="ru-RU" sz="2000" dirty="0"/>
              <a:t> (10 мг/мл, 4 мл) составляет 35 230 руб., то есть стоимость </a:t>
            </a:r>
            <a:r>
              <a:rPr lang="ru-RU" sz="2000" b="1" dirty="0">
                <a:solidFill>
                  <a:srgbClr val="C00000"/>
                </a:solidFill>
              </a:rPr>
              <a:t>1 мг </a:t>
            </a:r>
            <a:r>
              <a:rPr lang="ru-RU" sz="2000" b="1" dirty="0" err="1">
                <a:solidFill>
                  <a:srgbClr val="C00000"/>
                </a:solidFill>
              </a:rPr>
              <a:t>Ниволумаба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= 35 230/40 = 880,76 руб.</a:t>
            </a:r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99599E6A-4EC4-4AAE-AFC8-3F8ECA4750B0}"/>
              </a:ext>
            </a:extLst>
          </p:cNvPr>
          <p:cNvSpPr/>
          <p:nvPr/>
        </p:nvSpPr>
        <p:spPr>
          <a:xfrm>
            <a:off x="3409950" y="3449217"/>
            <a:ext cx="295275" cy="331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BCCBF37-355F-4E6B-B957-58FA53E2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172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57990"/>
            <a:ext cx="11969749" cy="1075485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5. Стоимость введенного лекарственного препарата</a:t>
            </a:r>
          </a:p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6. Стоимость израсходованного лекарственного препарата</a:t>
            </a:r>
          </a:p>
        </p:txBody>
      </p:sp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9A7C8928-4A39-41EC-B283-22CEF188DA2D}"/>
              </a:ext>
            </a:extLst>
          </p:cNvPr>
          <p:cNvSpPr txBox="1">
            <a:spLocks/>
          </p:cNvSpPr>
          <p:nvPr/>
        </p:nvSpPr>
        <p:spPr>
          <a:xfrm>
            <a:off x="111125" y="1215244"/>
            <a:ext cx="11969748" cy="9144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Стоимость </a:t>
            </a:r>
            <a:r>
              <a:rPr lang="ru-RU" sz="2000" b="1" dirty="0"/>
              <a:t>введенного</a:t>
            </a:r>
            <a:r>
              <a:rPr lang="ru-RU" sz="2000" dirty="0"/>
              <a:t> лекарственного препарата рассчитываются автоматически путем умножения количества </a:t>
            </a:r>
            <a:r>
              <a:rPr lang="ru-RU" sz="2000" b="1" dirty="0"/>
              <a:t>введенного</a:t>
            </a:r>
            <a:r>
              <a:rPr lang="ru-RU" sz="2000" dirty="0"/>
              <a:t> лекарственного препарата на фактическую стоимость лекарственного препарата за единицу измерения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F2F18DD6-CC6E-4631-8E34-FB579E720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683028"/>
              </p:ext>
            </p:extLst>
          </p:nvPr>
        </p:nvGraphicFramePr>
        <p:xfrm>
          <a:off x="206376" y="4088483"/>
          <a:ext cx="11626267" cy="2390422"/>
        </p:xfrm>
        <a:graphic>
          <a:graphicData uri="http://schemas.openxmlformats.org/drawingml/2006/table">
            <a:tbl>
              <a:tblPr/>
              <a:tblGrid>
                <a:gridCol w="2023789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539472">
                  <a:extLst>
                    <a:ext uri="{9D8B030D-6E8A-4147-A177-3AD203B41FA5}">
                      <a16:colId xmlns:a16="http://schemas.microsoft.com/office/drawing/2014/main" val="190930868"/>
                    </a:ext>
                  </a:extLst>
                </a:gridCol>
                <a:gridCol w="568633">
                  <a:extLst>
                    <a:ext uri="{9D8B030D-6E8A-4147-A177-3AD203B41FA5}">
                      <a16:colId xmlns:a16="http://schemas.microsoft.com/office/drawing/2014/main" val="1732652117"/>
                    </a:ext>
                  </a:extLst>
                </a:gridCol>
                <a:gridCol w="605084">
                  <a:extLst>
                    <a:ext uri="{9D8B030D-6E8A-4147-A177-3AD203B41FA5}">
                      <a16:colId xmlns:a16="http://schemas.microsoft.com/office/drawing/2014/main" val="589080212"/>
                    </a:ext>
                  </a:extLst>
                </a:gridCol>
                <a:gridCol w="1108105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656115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991462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536672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909284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909284">
                  <a:extLst>
                    <a:ext uri="{9D8B030D-6E8A-4147-A177-3AD203B41FA5}">
                      <a16:colId xmlns:a16="http://schemas.microsoft.com/office/drawing/2014/main" val="2263673259"/>
                    </a:ext>
                  </a:extLst>
                </a:gridCol>
                <a:gridCol w="909284">
                  <a:extLst>
                    <a:ext uri="{9D8B030D-6E8A-4147-A177-3AD203B41FA5}">
                      <a16:colId xmlns:a16="http://schemas.microsoft.com/office/drawing/2014/main" val="2384479105"/>
                    </a:ext>
                  </a:extLst>
                </a:gridCol>
                <a:gridCol w="909284">
                  <a:extLst>
                    <a:ext uri="{9D8B030D-6E8A-4147-A177-3AD203B41FA5}">
                      <a16:colId xmlns:a16="http://schemas.microsoft.com/office/drawing/2014/main" val="1544514396"/>
                    </a:ext>
                  </a:extLst>
                </a:gridCol>
                <a:gridCol w="959799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</a:tblGrid>
              <a:tr h="319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лекарственного препарата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(введеного + утилизированного) лекарственного препарата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Фактическая стоимость лекарственного препарата за единицу измерения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Стоимость введенного лекарственного препарата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Стоимость израсходованного лекарственного препарата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1882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12=9*11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13=10*11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427984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ООО "ХАВЕН"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02.01.2025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02.01.2025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sh0805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Гозерелин 10,8 мг 1 раз в 84 дня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Гозерелин_Парентеральный_Твердая_Пролонгированная_мг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02.01.2025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10,8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10,8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706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7 624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7 624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35138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ООО "МЕЖДУНАРОДНЫЙ ОНКОЛОГИЧЕСКИЙ ЦЕНТР"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09.01.2025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09.01.2025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sh0769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Авелумаб 800 мг в 1-й день; цикл 14 дней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Авелумаб_Парентеральный_Жидкая_Обычная_мг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09.01.2025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307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245 856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245 856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3389560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"ХИМКИНСКАЯ БОЛЬНИЦА"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sh0474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Ланреотид 120 мг 1 раз в 28 дней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Ланреотид_Парентеральный_Мягкая_Пролонгированная_мг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23.01.2025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49 966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49 966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9E2B44E-2762-48AA-86AA-B430C07E9389}"/>
              </a:ext>
            </a:extLst>
          </p:cNvPr>
          <p:cNvSpPr/>
          <p:nvPr/>
        </p:nvSpPr>
        <p:spPr>
          <a:xfrm>
            <a:off x="7219951" y="4088483"/>
            <a:ext cx="4612692" cy="2390422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FD1737B6-F078-47EC-86A9-DC363B70DCC6}"/>
              </a:ext>
            </a:extLst>
          </p:cNvPr>
          <p:cNvSpPr txBox="1">
            <a:spLocks/>
          </p:cNvSpPr>
          <p:nvPr/>
        </p:nvSpPr>
        <p:spPr>
          <a:xfrm>
            <a:off x="111125" y="2182201"/>
            <a:ext cx="11969748" cy="926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Стоимость </a:t>
            </a:r>
            <a:r>
              <a:rPr lang="ru-RU" sz="2000" b="1" dirty="0"/>
              <a:t>израсходованного</a:t>
            </a:r>
            <a:r>
              <a:rPr lang="ru-RU" sz="2000" dirty="0"/>
              <a:t> лекарственного препарата рассчитываются автоматически путем умножения количества израсходованного лекарственного препарата на фактическую стоимость лекарственного препарата за единицу измерения</a:t>
            </a: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A86C1F02-535D-4FF2-8A0E-BABFB96C49B8}"/>
              </a:ext>
            </a:extLst>
          </p:cNvPr>
          <p:cNvSpPr txBox="1">
            <a:spLocks/>
          </p:cNvSpPr>
          <p:nvPr/>
        </p:nvSpPr>
        <p:spPr>
          <a:xfrm>
            <a:off x="111125" y="3161620"/>
            <a:ext cx="11969748" cy="9268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При условии корректного внесения сведений о количестве лекарственного препарата и фактической стоимости единицы измерения, стоимость введенного и израсходованного лекарственного препарата, будет </a:t>
            </a:r>
            <a:r>
              <a:rPr lang="ru-RU" sz="2000" b="1" u="sng" dirty="0"/>
              <a:t>верной:</a:t>
            </a: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69A104A6-064C-4123-8BC7-96C5E155FAA0}"/>
              </a:ext>
            </a:extLst>
          </p:cNvPr>
          <p:cNvSpPr/>
          <p:nvPr/>
        </p:nvSpPr>
        <p:spPr>
          <a:xfrm>
            <a:off x="1209675" y="3757444"/>
            <a:ext cx="295275" cy="331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D122F2A-7BBE-4764-A27C-CBEC7B7E7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47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105615"/>
            <a:ext cx="11969749" cy="462014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b="1" spc="190" dirty="0">
                <a:solidFill>
                  <a:srgbClr val="FFFFFF"/>
                </a:solidFill>
                <a:latin typeface="+mj-lt"/>
                <a:cs typeface="Trebuchet MS"/>
              </a:rPr>
              <a:t>7. Признак применения редукции (обоснованного сокращения дозы) для лекарственного препарата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5" y="579554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</a:t>
            </a:r>
          </a:p>
          <a:p>
            <a:pPr algn="l"/>
            <a:r>
              <a:rPr lang="ru-RU" sz="2000" dirty="0"/>
              <a:t>1. Не отражены сведения о применении редукции при снижении дозы лекарственного препарата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005529"/>
              </p:ext>
            </p:extLst>
          </p:nvPr>
        </p:nvGraphicFramePr>
        <p:xfrm>
          <a:off x="194259" y="1369202"/>
          <a:ext cx="11778665" cy="3073173"/>
        </p:xfrm>
        <a:graphic>
          <a:graphicData uri="http://schemas.openxmlformats.org/drawingml/2006/table">
            <a:tbl>
              <a:tblPr/>
              <a:tblGrid>
                <a:gridCol w="1383981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616793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655343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404770">
                  <a:extLst>
                    <a:ext uri="{9D8B030D-6E8A-4147-A177-3AD203B41FA5}">
                      <a16:colId xmlns:a16="http://schemas.microsoft.com/office/drawing/2014/main" val="3427960580"/>
                    </a:ext>
                  </a:extLst>
                </a:gridCol>
                <a:gridCol w="963739">
                  <a:extLst>
                    <a:ext uri="{9D8B030D-6E8A-4147-A177-3AD203B41FA5}">
                      <a16:colId xmlns:a16="http://schemas.microsoft.com/office/drawing/2014/main" val="1265564659"/>
                    </a:ext>
                  </a:extLst>
                </a:gridCol>
                <a:gridCol w="549331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656707">
                  <a:extLst>
                    <a:ext uri="{9D8B030D-6E8A-4147-A177-3AD203B41FA5}">
                      <a16:colId xmlns:a16="http://schemas.microsoft.com/office/drawing/2014/main" val="2350001509"/>
                    </a:ext>
                  </a:extLst>
                </a:gridCol>
                <a:gridCol w="1492432">
                  <a:extLst>
                    <a:ext uri="{9D8B030D-6E8A-4147-A177-3AD203B41FA5}">
                      <a16:colId xmlns:a16="http://schemas.microsoft.com/office/drawing/2014/main" val="3790074365"/>
                    </a:ext>
                  </a:extLst>
                </a:gridCol>
                <a:gridCol w="751716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  <a:gridCol w="598977">
                  <a:extLst>
                    <a:ext uri="{9D8B030D-6E8A-4147-A177-3AD203B41FA5}">
                      <a16:colId xmlns:a16="http://schemas.microsoft.com/office/drawing/2014/main" val="1521816943"/>
                    </a:ext>
                  </a:extLst>
                </a:gridCol>
                <a:gridCol w="438396">
                  <a:extLst>
                    <a:ext uri="{9D8B030D-6E8A-4147-A177-3AD203B41FA5}">
                      <a16:colId xmlns:a16="http://schemas.microsoft.com/office/drawing/2014/main" val="1885554814"/>
                    </a:ext>
                  </a:extLst>
                </a:gridCol>
                <a:gridCol w="507164">
                  <a:extLst>
                    <a:ext uri="{9D8B030D-6E8A-4147-A177-3AD203B41FA5}">
                      <a16:colId xmlns:a16="http://schemas.microsoft.com/office/drawing/2014/main" val="1999016211"/>
                    </a:ext>
                  </a:extLst>
                </a:gridCol>
                <a:gridCol w="689829">
                  <a:extLst>
                    <a:ext uri="{9D8B030D-6E8A-4147-A177-3AD203B41FA5}">
                      <a16:colId xmlns:a16="http://schemas.microsoft.com/office/drawing/2014/main" val="3366033619"/>
                    </a:ext>
                  </a:extLst>
                </a:gridCol>
                <a:gridCol w="689829">
                  <a:extLst>
                    <a:ext uri="{9D8B030D-6E8A-4147-A177-3AD203B41FA5}">
                      <a16:colId xmlns:a16="http://schemas.microsoft.com/office/drawing/2014/main" val="1268489096"/>
                    </a:ext>
                  </a:extLst>
                </a:gridCol>
                <a:gridCol w="689829">
                  <a:extLst>
                    <a:ext uri="{9D8B030D-6E8A-4147-A177-3AD203B41FA5}">
                      <a16:colId xmlns:a16="http://schemas.microsoft.com/office/drawing/2014/main" val="2292629507"/>
                    </a:ext>
                  </a:extLst>
                </a:gridCol>
                <a:gridCol w="689829">
                  <a:extLst>
                    <a:ext uri="{9D8B030D-6E8A-4147-A177-3AD203B41FA5}">
                      <a16:colId xmlns:a16="http://schemas.microsoft.com/office/drawing/2014/main" val="1737763620"/>
                    </a:ext>
                  </a:extLst>
                </a:gridCol>
              </a:tblGrid>
              <a:tr h="7844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Кол-во дней введения, предусмотренное схемой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Код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Наименование услуги/КСГ/ВМП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лекарственного препарата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Дата введения лекарственного препарата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(введеного + утилизированного)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Фактическая стоимость лекарственного препарата за единицу измерения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Стоимость введенного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Стоимость израсходованного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Признак применения редукции для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7891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ООО "ПЭТ-ТЕХНОЛОДЖИ БАЛАШИХА"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sh0769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Авелумаб 800 мг в 1-й день; цикл 14 дней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ds19.147.5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13) (SH0769)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Авелумаб_Парентеральный_Жидкая_Обычная_мг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31.01.2025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5 080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1 015 920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1 015 920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7891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"СЕРГИЕВО-ПОСАДСКАЯ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24.01.2025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29.01.2025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sh0769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Авелумаб 800 мг в 1-й день; цикл 14 дней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st19.175.2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ЛЕКАРСТВЕННАЯ ТЕРАПИЯ ПРИ ЗЛОКАЧЕСТВЕННЫХ НОВООБРАЗОВАНИЯХ (КРОМЕ ЛИМФОИДНОЙ И КРОВЕТВОРНОЙ ТКАНЕЙ), ВЗРОСЛЫЕ (УРОВЕНЬ 13) (SH0769)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Авелумаб_Парентеральный_Жидкая_Обычная_мг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24.01.2025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58 100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232 400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232 400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60674C60-EBD9-489E-8197-8757BB22FD19}"/>
              </a:ext>
            </a:extLst>
          </p:cNvPr>
          <p:cNvSpPr txBox="1">
            <a:spLocks/>
          </p:cNvSpPr>
          <p:nvPr/>
        </p:nvSpPr>
        <p:spPr>
          <a:xfrm>
            <a:off x="194259" y="4603991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000" b="1" u="sng" dirty="0"/>
          </a:p>
          <a:p>
            <a:pPr algn="l"/>
            <a:r>
              <a:rPr lang="ru-RU" sz="2000" b="1" u="sng" dirty="0"/>
              <a:t>НЕВЕРНО:</a:t>
            </a:r>
            <a:r>
              <a:rPr lang="ru-RU" sz="2000" dirty="0"/>
              <a:t> Схема предусматривает введение 800 мг </a:t>
            </a:r>
            <a:r>
              <a:rPr lang="ru-RU" sz="2000" dirty="0" err="1"/>
              <a:t>Авелумаба</a:t>
            </a:r>
            <a:r>
              <a:rPr lang="ru-RU" sz="2000" dirty="0"/>
              <a:t>, количество введенного препарата указано меньше (200 мг или 4 мг), при этом не указан признак применения редукции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F61368D-F594-44EF-B470-0B1E4DCF9FD3}"/>
              </a:ext>
            </a:extLst>
          </p:cNvPr>
          <p:cNvSpPr/>
          <p:nvPr/>
        </p:nvSpPr>
        <p:spPr>
          <a:xfrm>
            <a:off x="3248025" y="1366803"/>
            <a:ext cx="981075" cy="3069375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D2F4A9A-7B2A-40CE-8BE8-F54D82AA22F6}"/>
              </a:ext>
            </a:extLst>
          </p:cNvPr>
          <p:cNvSpPr/>
          <p:nvPr/>
        </p:nvSpPr>
        <p:spPr>
          <a:xfrm>
            <a:off x="11277600" y="1389265"/>
            <a:ext cx="695324" cy="304691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813B2EB-7733-4EC6-AF7B-FBF5E3D2C80B}"/>
              </a:ext>
            </a:extLst>
          </p:cNvPr>
          <p:cNvSpPr txBox="1">
            <a:spLocks/>
          </p:cNvSpPr>
          <p:nvPr/>
        </p:nvSpPr>
        <p:spPr>
          <a:xfrm>
            <a:off x="222252" y="5486412"/>
            <a:ext cx="11969748" cy="10286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u="sng" dirty="0"/>
              <a:t>ВЕРНО:</a:t>
            </a:r>
          </a:p>
          <a:p>
            <a:pPr algn="l"/>
            <a:r>
              <a:rPr lang="ru-RU" sz="2000" dirty="0"/>
              <a:t>1 вариант – количество введенного препарата должно быть равно количеству, предусмотренного схемой</a:t>
            </a:r>
          </a:p>
          <a:p>
            <a:pPr algn="l"/>
            <a:r>
              <a:rPr lang="ru-RU" sz="2000" dirty="0"/>
              <a:t>2 вариант – количество введенного препарата может быть менее количества, предусмотренного схемой, но должна быть отметка о применении редукции («1»)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BFB8ECE-048B-49D1-B4F8-FA730964F496}"/>
              </a:ext>
            </a:extLst>
          </p:cNvPr>
          <p:cNvSpPr/>
          <p:nvPr/>
        </p:nvSpPr>
        <p:spPr>
          <a:xfrm>
            <a:off x="8258175" y="1366803"/>
            <a:ext cx="447676" cy="3069375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2863DD7-8ACA-4E3A-852B-40B6B062D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95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77" y="136525"/>
            <a:ext cx="11090246" cy="1493240"/>
          </a:xfrm>
          <a:solidFill>
            <a:srgbClr val="F9D9D9"/>
          </a:solidFill>
        </p:spPr>
        <p:txBody>
          <a:bodyPr>
            <a:noAutofit/>
          </a:bodyPr>
          <a:lstStyle/>
          <a:p>
            <a:r>
              <a:rPr lang="ru-RU" sz="2400" b="1" dirty="0"/>
              <a:t>С июня 2025 года будет </a:t>
            </a:r>
            <a:r>
              <a:rPr lang="ru-RU" sz="2400" dirty="0"/>
              <a:t>установлен</a:t>
            </a:r>
            <a:br>
              <a:rPr lang="ru-RU" sz="2400" dirty="0"/>
            </a:br>
            <a:r>
              <a:rPr lang="ru-RU" sz="2400" dirty="0"/>
              <a:t>форматно-логический контроль для случаев оказания медицинской помощи,</a:t>
            </a:r>
            <a:br>
              <a:rPr lang="ru-RU" sz="2400" dirty="0"/>
            </a:br>
            <a:r>
              <a:rPr lang="ru-RU" sz="2400" dirty="0"/>
              <a:t>оплачиваемых в рамках клинико-статистических групп заболеваний</a:t>
            </a:r>
            <a:br>
              <a:rPr lang="ru-RU" sz="2400" dirty="0"/>
            </a:br>
            <a:r>
              <a:rPr lang="ru-RU" sz="2400" dirty="0"/>
              <a:t>(подгрупп) st19.163 - st19.181.2 и ds19.135 - ds19.156.3, а именно: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E27CC6-ADD7-4633-8398-594074F195AE}"/>
              </a:ext>
            </a:extLst>
          </p:cNvPr>
          <p:cNvSpPr txBox="1"/>
          <p:nvPr/>
        </p:nvSpPr>
        <p:spPr>
          <a:xfrm>
            <a:off x="478172" y="-47879"/>
            <a:ext cx="96473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07283C-E44E-402C-870F-9BE7FD88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17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B9BCB8E-E41E-49F1-A82E-F4A7DC1640D8}"/>
              </a:ext>
            </a:extLst>
          </p:cNvPr>
          <p:cNvSpPr/>
          <p:nvPr/>
        </p:nvSpPr>
        <p:spPr>
          <a:xfrm>
            <a:off x="550877" y="1814169"/>
            <a:ext cx="11090246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dirty="0"/>
              <a:t>1. Количество израсходованного (введенного + утилизированного) лекарственного препарата (KIZ_INJ) может быть только равно или больше количества введенного лекарственного препарата (действующего вещества) (KV_INJ).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3ED32C4-4141-49B3-B2F2-D405EA20C91A}"/>
              </a:ext>
            </a:extLst>
          </p:cNvPr>
          <p:cNvSpPr/>
          <p:nvPr/>
        </p:nvSpPr>
        <p:spPr>
          <a:xfrm>
            <a:off x="550876" y="2506131"/>
            <a:ext cx="11090247" cy="1323439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/>
              <a:t>2. Количество введенного лекарственного препарата (действующего вещества) (KV_INJ) должно соответствовать значениям, указанным в приложении 1, в случае если поле «Признак применения редукции для лекарственного препарата» (RED_INJ) содержит цифру «0». В случае, если «Признак применения редукции для лекарственного препарата» (RED_INJ) содержит цифру «1», количество введенного лекарственного препарата (действующего вещества) (KV_INJ) может быть меньше значений, указанным в приложении 1.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84D5771-147C-480F-852C-0F77F9156E5D}"/>
              </a:ext>
            </a:extLst>
          </p:cNvPr>
          <p:cNvSpPr/>
          <p:nvPr/>
        </p:nvSpPr>
        <p:spPr>
          <a:xfrm>
            <a:off x="533400" y="4003943"/>
            <a:ext cx="11107723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dirty="0"/>
              <a:t>3. Фактическая стоимость лекарственного препарата за единицу измерения (S_INJ) должна соответствовать значениям, указанным в приложении 2.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603B89E-9B5C-4090-9DED-2D68ED58B20C}"/>
              </a:ext>
            </a:extLst>
          </p:cNvPr>
          <p:cNvSpPr/>
          <p:nvPr/>
        </p:nvSpPr>
        <p:spPr>
          <a:xfrm>
            <a:off x="533400" y="4757460"/>
            <a:ext cx="11107723" cy="1354217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600" dirty="0"/>
              <a:t>4. Количество уникальных дат введения лекарственного препарата (DATE_INJ) должно быть не менее значения, указанного в приложении 1, в случае если поле «Признак применения редукции для лекарственного препарата» (RED_INJ) содержит цифру «0». В случае, если «Признак применения редукции для лекарственного препарата» (RED_INJ) содержит цифру «1», количество уникальных дат введения лекарственного препарата (DATE_INJ) может быть меньше значений, указанных в приложении 1.</a:t>
            </a:r>
          </a:p>
        </p:txBody>
      </p:sp>
    </p:spTree>
    <p:extLst>
      <p:ext uri="{BB962C8B-B14F-4D97-AF65-F5344CB8AC3E}">
        <p14:creationId xmlns:p14="http://schemas.microsoft.com/office/powerpoint/2010/main" val="3288303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77" y="136526"/>
            <a:ext cx="11090246" cy="584928"/>
          </a:xfrm>
          <a:solidFill>
            <a:srgbClr val="F9D9D9"/>
          </a:solidFill>
        </p:spPr>
        <p:txBody>
          <a:bodyPr>
            <a:noAutofit/>
          </a:bodyPr>
          <a:lstStyle/>
          <a:p>
            <a:r>
              <a:rPr lang="ru-RU" sz="2400" b="1" dirty="0"/>
              <a:t>Приложения для проведения </a:t>
            </a:r>
            <a:r>
              <a:rPr lang="ru-RU" sz="2400" dirty="0"/>
              <a:t>форматно-логического контроля: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07283C-E44E-402C-870F-9BE7FD88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18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22209F83-6DC6-47BE-A44A-C9845A3D84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202912"/>
              </p:ext>
            </p:extLst>
          </p:nvPr>
        </p:nvGraphicFramePr>
        <p:xfrm>
          <a:off x="583036" y="1417739"/>
          <a:ext cx="8988803" cy="2621141"/>
        </p:xfrm>
        <a:graphic>
          <a:graphicData uri="http://schemas.openxmlformats.org/drawingml/2006/table">
            <a:tbl>
              <a:tblPr/>
              <a:tblGrid>
                <a:gridCol w="577901">
                  <a:extLst>
                    <a:ext uri="{9D8B030D-6E8A-4147-A177-3AD203B41FA5}">
                      <a16:colId xmlns:a16="http://schemas.microsoft.com/office/drawing/2014/main" val="4176211682"/>
                    </a:ext>
                  </a:extLst>
                </a:gridCol>
                <a:gridCol w="884446">
                  <a:extLst>
                    <a:ext uri="{9D8B030D-6E8A-4147-A177-3AD203B41FA5}">
                      <a16:colId xmlns:a16="http://schemas.microsoft.com/office/drawing/2014/main" val="681915519"/>
                    </a:ext>
                  </a:extLst>
                </a:gridCol>
                <a:gridCol w="420093">
                  <a:extLst>
                    <a:ext uri="{9D8B030D-6E8A-4147-A177-3AD203B41FA5}">
                      <a16:colId xmlns:a16="http://schemas.microsoft.com/office/drawing/2014/main" val="559325141"/>
                    </a:ext>
                  </a:extLst>
                </a:gridCol>
                <a:gridCol w="1361555">
                  <a:extLst>
                    <a:ext uri="{9D8B030D-6E8A-4147-A177-3AD203B41FA5}">
                      <a16:colId xmlns:a16="http://schemas.microsoft.com/office/drawing/2014/main" val="585393726"/>
                    </a:ext>
                  </a:extLst>
                </a:gridCol>
                <a:gridCol w="602356">
                  <a:extLst>
                    <a:ext uri="{9D8B030D-6E8A-4147-A177-3AD203B41FA5}">
                      <a16:colId xmlns:a16="http://schemas.microsoft.com/office/drawing/2014/main" val="3824355676"/>
                    </a:ext>
                  </a:extLst>
                </a:gridCol>
                <a:gridCol w="1164871">
                  <a:extLst>
                    <a:ext uri="{9D8B030D-6E8A-4147-A177-3AD203B41FA5}">
                      <a16:colId xmlns:a16="http://schemas.microsoft.com/office/drawing/2014/main" val="3988115084"/>
                    </a:ext>
                  </a:extLst>
                </a:gridCol>
                <a:gridCol w="705874">
                  <a:extLst>
                    <a:ext uri="{9D8B030D-6E8A-4147-A177-3AD203B41FA5}">
                      <a16:colId xmlns:a16="http://schemas.microsoft.com/office/drawing/2014/main" val="4041294811"/>
                    </a:ext>
                  </a:extLst>
                </a:gridCol>
                <a:gridCol w="495908">
                  <a:extLst>
                    <a:ext uri="{9D8B030D-6E8A-4147-A177-3AD203B41FA5}">
                      <a16:colId xmlns:a16="http://schemas.microsoft.com/office/drawing/2014/main" val="319529987"/>
                    </a:ext>
                  </a:extLst>
                </a:gridCol>
                <a:gridCol w="600891">
                  <a:extLst>
                    <a:ext uri="{9D8B030D-6E8A-4147-A177-3AD203B41FA5}">
                      <a16:colId xmlns:a16="http://schemas.microsoft.com/office/drawing/2014/main" val="3795177174"/>
                    </a:ext>
                  </a:extLst>
                </a:gridCol>
                <a:gridCol w="893361">
                  <a:extLst>
                    <a:ext uri="{9D8B030D-6E8A-4147-A177-3AD203B41FA5}">
                      <a16:colId xmlns:a16="http://schemas.microsoft.com/office/drawing/2014/main" val="856429246"/>
                    </a:ext>
                  </a:extLst>
                </a:gridCol>
                <a:gridCol w="600891">
                  <a:extLst>
                    <a:ext uri="{9D8B030D-6E8A-4147-A177-3AD203B41FA5}">
                      <a16:colId xmlns:a16="http://schemas.microsoft.com/office/drawing/2014/main" val="900453310"/>
                    </a:ext>
                  </a:extLst>
                </a:gridCol>
                <a:gridCol w="680656">
                  <a:extLst>
                    <a:ext uri="{9D8B030D-6E8A-4147-A177-3AD203B41FA5}">
                      <a16:colId xmlns:a16="http://schemas.microsoft.com/office/drawing/2014/main" val="4066370877"/>
                    </a:ext>
                  </a:extLst>
                </a:gridCol>
              </a:tblGrid>
              <a:tr h="1252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Код схемы</a:t>
                      </a:r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МНН лекарственных препаратов</a:t>
                      </a:r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имеет признак </a:t>
                      </a:r>
                      <a:r>
                        <a:rPr lang="en-US" sz="900" b="1">
                          <a:effectLst/>
                        </a:rPr>
                        <a:t>nag</a:t>
                      </a:r>
                      <a:endParaRPr lang="en-US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Наименование и описание схемы </a:t>
                      </a:r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dirty="0">
                          <a:effectLst/>
                        </a:rPr>
                        <a:t>Количество дней введения в тарифе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dirty="0">
                          <a:effectLst/>
                        </a:rPr>
                        <a:t>Количество уникальных дней введения (если препарат указан, то количество должно совпадать), Препарат может быть не указан вообще, это допускается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МНН</a:t>
                      </a:r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>
                          <a:effectLst/>
                        </a:rPr>
                        <a:t>LEK_PR</a:t>
                      </a:r>
                      <a:endParaRPr lang="en-US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Единицы измерения</a:t>
                      </a:r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>
                          <a:effectLst/>
                        </a:rPr>
                        <a:t>Особенности расчета</a:t>
                      </a:r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1" dirty="0">
                          <a:effectLst/>
                        </a:rPr>
                        <a:t>Количество введенного препарата за 1 день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690994"/>
                  </a:ext>
                </a:extLst>
              </a:tr>
              <a:tr h="136860"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от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до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945049"/>
                  </a:ext>
                </a:extLst>
              </a:tr>
              <a:tr h="271363">
                <a:tc>
                  <a:txBody>
                    <a:bodyPr/>
                    <a:lstStyle/>
                    <a:p>
                      <a:pPr fontAlgn="b"/>
                      <a:r>
                        <a:rPr lang="en-US" sz="900" dirty="0">
                          <a:effectLst/>
                        </a:rPr>
                        <a:t>sh0001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ru-RU" sz="900" dirty="0" err="1">
                          <a:effectLst/>
                        </a:rPr>
                        <a:t>Абиратерон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ru-RU" sz="900" dirty="0" err="1">
                          <a:effectLst/>
                        </a:rPr>
                        <a:t>Абиратерон</a:t>
                      </a:r>
                      <a:r>
                        <a:rPr lang="ru-RU" sz="900" dirty="0">
                          <a:effectLst/>
                        </a:rPr>
                        <a:t> 1000 мг ежедневно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30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30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 err="1">
                          <a:effectLst/>
                        </a:rPr>
                        <a:t>Абиратерон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000030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мг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фиксированная доза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1000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1000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049479"/>
                  </a:ext>
                </a:extLst>
              </a:tr>
              <a:tr h="547438">
                <a:tc>
                  <a:txBody>
                    <a:bodyPr/>
                    <a:lstStyle/>
                    <a:p>
                      <a:pPr fontAlgn="b"/>
                      <a:r>
                        <a:rPr lang="en-US" sz="900" dirty="0">
                          <a:effectLst/>
                        </a:rPr>
                        <a:t>sh0088.1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ru-RU" sz="900" dirty="0" err="1">
                          <a:effectLst/>
                        </a:rPr>
                        <a:t>Иринотекан</a:t>
                      </a:r>
                      <a:r>
                        <a:rPr lang="ru-RU" sz="900" dirty="0">
                          <a:effectLst/>
                        </a:rPr>
                        <a:t> + </a:t>
                      </a:r>
                      <a:r>
                        <a:rPr lang="ru-RU" sz="900" dirty="0" err="1">
                          <a:effectLst/>
                        </a:rPr>
                        <a:t>цетуксимаб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/>
                      <a:r>
                        <a:rPr lang="ru-RU" sz="900" dirty="0" err="1">
                          <a:effectLst/>
                        </a:rPr>
                        <a:t>Иринотекан</a:t>
                      </a:r>
                      <a:r>
                        <a:rPr lang="ru-RU" sz="900" dirty="0">
                          <a:effectLst/>
                        </a:rPr>
                        <a:t> 150-180 мг/м² в 1-й день + </a:t>
                      </a:r>
                      <a:r>
                        <a:rPr lang="ru-RU" sz="900" dirty="0" err="1">
                          <a:effectLst/>
                        </a:rPr>
                        <a:t>цетуксимаб</a:t>
                      </a:r>
                      <a:r>
                        <a:rPr lang="ru-RU" sz="900" dirty="0">
                          <a:effectLst/>
                        </a:rPr>
                        <a:t> 250 мг/м² (нагрузочная доза 400 мг/м²) в 1-й, 8-й дни; цикл 14 дней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2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 err="1">
                          <a:effectLst/>
                        </a:rPr>
                        <a:t>Иринотекан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001045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мг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произведение с площадью тела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150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180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625620"/>
                  </a:ext>
                </a:extLst>
              </a:tr>
              <a:tr h="271363">
                <a:tc>
                  <a:txBody>
                    <a:bodyPr/>
                    <a:lstStyle/>
                    <a:p>
                      <a:pPr fontAlgn="b"/>
                      <a:endParaRPr lang="en-US" sz="900" dirty="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dirty="0">
                          <a:effectLst/>
                        </a:rPr>
                        <a:t>…..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"/>
                      <a:endParaRPr lang="ru-RU" sz="900" dirty="0">
                        <a:effectLst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47718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D2829A8-5FCD-4AA9-9B0F-71CEB24D006E}"/>
              </a:ext>
            </a:extLst>
          </p:cNvPr>
          <p:cNvSpPr txBox="1"/>
          <p:nvPr/>
        </p:nvSpPr>
        <p:spPr>
          <a:xfrm>
            <a:off x="583034" y="1032654"/>
            <a:ext cx="214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1.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0C0750-C548-4BAE-BE57-27097075C58B}"/>
              </a:ext>
            </a:extLst>
          </p:cNvPr>
          <p:cNvSpPr txBox="1"/>
          <p:nvPr/>
        </p:nvSpPr>
        <p:spPr>
          <a:xfrm>
            <a:off x="416652" y="4259155"/>
            <a:ext cx="8715244" cy="36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2. (собирается с медицинских организаций)</a:t>
            </a: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28D95450-484C-4E9B-AFA6-248151DB6A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72980"/>
              </p:ext>
            </p:extLst>
          </p:nvPr>
        </p:nvGraphicFramePr>
        <p:xfrm>
          <a:off x="557866" y="4592210"/>
          <a:ext cx="9041239" cy="1883747"/>
        </p:xfrm>
        <a:graphic>
          <a:graphicData uri="http://schemas.openxmlformats.org/drawingml/2006/table">
            <a:tbl>
              <a:tblPr/>
              <a:tblGrid>
                <a:gridCol w="835680">
                  <a:extLst>
                    <a:ext uri="{9D8B030D-6E8A-4147-A177-3AD203B41FA5}">
                      <a16:colId xmlns:a16="http://schemas.microsoft.com/office/drawing/2014/main" val="2886131204"/>
                    </a:ext>
                  </a:extLst>
                </a:gridCol>
                <a:gridCol w="2342645">
                  <a:extLst>
                    <a:ext uri="{9D8B030D-6E8A-4147-A177-3AD203B41FA5}">
                      <a16:colId xmlns:a16="http://schemas.microsoft.com/office/drawing/2014/main" val="4112284884"/>
                    </a:ext>
                  </a:extLst>
                </a:gridCol>
                <a:gridCol w="2246747">
                  <a:extLst>
                    <a:ext uri="{9D8B030D-6E8A-4147-A177-3AD203B41FA5}">
                      <a16:colId xmlns:a16="http://schemas.microsoft.com/office/drawing/2014/main" val="752199854"/>
                    </a:ext>
                  </a:extLst>
                </a:gridCol>
                <a:gridCol w="803756">
                  <a:extLst>
                    <a:ext uri="{9D8B030D-6E8A-4147-A177-3AD203B41FA5}">
                      <a16:colId xmlns:a16="http://schemas.microsoft.com/office/drawing/2014/main" val="789747598"/>
                    </a:ext>
                  </a:extLst>
                </a:gridCol>
                <a:gridCol w="1600263">
                  <a:extLst>
                    <a:ext uri="{9D8B030D-6E8A-4147-A177-3AD203B41FA5}">
                      <a16:colId xmlns:a16="http://schemas.microsoft.com/office/drawing/2014/main" val="3361065801"/>
                    </a:ext>
                  </a:extLst>
                </a:gridCol>
                <a:gridCol w="1212148">
                  <a:extLst>
                    <a:ext uri="{9D8B030D-6E8A-4147-A177-3AD203B41FA5}">
                      <a16:colId xmlns:a16="http://schemas.microsoft.com/office/drawing/2014/main" val="4066693945"/>
                    </a:ext>
                  </a:extLst>
                </a:gridCol>
              </a:tblGrid>
              <a:tr h="10730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МНН лекарственного препарата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Расширенный МНН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Расширенный идентификатор МНН лекарственного препарата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Единица измерения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Фактическая закупочная цена лекарственного препарата </a:t>
                      </a:r>
                      <a:r>
                        <a:rPr lang="ru-RU" sz="900" b="1" dirty="0">
                          <a:solidFill>
                            <a:srgbClr val="FF0000"/>
                          </a:solidFill>
                          <a:effectLst/>
                        </a:rPr>
                        <a:t>за единицу измерения</a:t>
                      </a:r>
                      <a:r>
                        <a:rPr lang="ru-RU" sz="900" dirty="0">
                          <a:effectLst/>
                        </a:rPr>
                        <a:t> исходя из фактической закупочной цены с учетом НДС и региональной надбавкой в соответствии с контрактом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Допустимое отклонение от цены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162613"/>
                  </a:ext>
                </a:extLst>
              </a:tr>
              <a:tr h="2620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Ниволумаб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001554.31.0.2.1.10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>
                          <a:effectLst/>
                        </a:rPr>
                        <a:t>Ниволумаб_Парентеральный_Жидкая_Обычная_мг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мг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854,59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824382"/>
                  </a:ext>
                </a:extLst>
              </a:tr>
              <a:tr h="2737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 err="1">
                          <a:effectLst/>
                        </a:rPr>
                        <a:t>Гозерелин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000679.31.0.1.9.10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 err="1">
                          <a:effectLst/>
                        </a:rPr>
                        <a:t>Гозерелин_Парентеральный_Твердая_Пролонгированная_мг</a:t>
                      </a:r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мг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787,99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546586"/>
                  </a:ext>
                </a:extLst>
              </a:tr>
              <a:tr h="2620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dirty="0">
                          <a:effectLst/>
                        </a:rPr>
                        <a:t>…..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dirty="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736932"/>
                  </a:ext>
                </a:extLst>
              </a:tr>
            </a:tbl>
          </a:graphicData>
        </a:graphic>
      </p:graphicFrame>
      <p:sp>
        <p:nvSpPr>
          <p:cNvPr id="13" name="Правая фигурная скобка 12">
            <a:extLst>
              <a:ext uri="{FF2B5EF4-FFF2-40B4-BE49-F238E27FC236}">
                <a16:creationId xmlns:a16="http://schemas.microsoft.com/office/drawing/2014/main" id="{7EAD5381-8AC8-4037-9CE9-31B4439A8F7F}"/>
              </a:ext>
            </a:extLst>
          </p:cNvPr>
          <p:cNvSpPr/>
          <p:nvPr/>
        </p:nvSpPr>
        <p:spPr>
          <a:xfrm>
            <a:off x="9772126" y="1217320"/>
            <a:ext cx="420148" cy="5393205"/>
          </a:xfrm>
          <a:prstGeom prst="rightBrace">
            <a:avLst>
              <a:gd name="adj1" fmla="val 202010"/>
              <a:gd name="adj2" fmla="val 49533"/>
            </a:avLst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D63C4-C772-48EA-84EC-56E48F2D4980}"/>
              </a:ext>
            </a:extLst>
          </p:cNvPr>
          <p:cNvSpPr txBox="1"/>
          <p:nvPr/>
        </p:nvSpPr>
        <p:spPr>
          <a:xfrm>
            <a:off x="10365295" y="3114882"/>
            <a:ext cx="16646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Будут направлены для сведения и использования в работе в медицинские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1249712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77" y="136526"/>
            <a:ext cx="11090246" cy="584928"/>
          </a:xfrm>
          <a:solidFill>
            <a:srgbClr val="F9D9D9"/>
          </a:solidFill>
        </p:spPr>
        <p:txBody>
          <a:bodyPr>
            <a:noAutofit/>
          </a:bodyPr>
          <a:lstStyle/>
          <a:p>
            <a:r>
              <a:rPr lang="ru-RU" sz="1600" b="1" dirty="0"/>
              <a:t>Не предоставили сведения о средней закупочной цене противоопухолевых лекарственных препаратах за единицу измерения согласно сведениям, содержащимся в контрактах на поставку лекарственных препаратов (срок – 30.05.2025)</a:t>
            </a:r>
            <a:r>
              <a:rPr lang="ru-RU" sz="1600" dirty="0"/>
              <a:t>: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07283C-E44E-402C-870F-9BE7FD88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19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E81FC12-0B91-449F-A932-1555699C1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93503"/>
              </p:ext>
            </p:extLst>
          </p:nvPr>
        </p:nvGraphicFramePr>
        <p:xfrm>
          <a:off x="1383485" y="1434088"/>
          <a:ext cx="9044031" cy="4002405"/>
        </p:xfrm>
        <a:graphic>
          <a:graphicData uri="http://schemas.openxmlformats.org/drawingml/2006/table">
            <a:tbl>
              <a:tblPr/>
              <a:tblGrid>
                <a:gridCol w="690606">
                  <a:extLst>
                    <a:ext uri="{9D8B030D-6E8A-4147-A177-3AD203B41FA5}">
                      <a16:colId xmlns:a16="http://schemas.microsoft.com/office/drawing/2014/main" val="4052907619"/>
                    </a:ext>
                  </a:extLst>
                </a:gridCol>
                <a:gridCol w="8353425">
                  <a:extLst>
                    <a:ext uri="{9D8B030D-6E8A-4147-A177-3AD203B41FA5}">
                      <a16:colId xmlns:a16="http://schemas.microsoft.com/office/drawing/2014/main" val="3720990325"/>
                    </a:ext>
                  </a:extLst>
                </a:gridCol>
              </a:tblGrid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"БАЛАШИХИНСКАЯ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459280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"ВИДНОВСКАЯ КЛИНИЧЕСКАЯ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865272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"ДОМОДЕДОВСКАЯ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88836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"ИСТРИНСКАЯ КЛИНИЧЕСКАЯ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423739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"КАШИРСКАЯ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4971585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"КРАСНОГОРСКАЯ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453131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"ЛОБНЕНСКАЯ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459006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"МОСКОВСКИЙ ОБЛАСТНОЙ НАУЧНО-ИССЛЕДОВАТЕЛЬСКИЙ КЛИНИЧЕСКИЙ ИНСТИТУТ ИМ. М.Ф. ВЛАДИМИРСКОГО"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765004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"МЫТИЩИНСКАЯ ОБЛАСТНАЯ  КЛИНИЧЕСКАЯ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272572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"НАРО-ФОМИНСКАЯ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340624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"НОГИНСКАЯ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6742689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"ПАВЛОВО-ПОСАДСКАЯ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6340631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"ЧЕХОВСКАЯ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65603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ГБУЗ МО "ШАТУРСКАЯ БОЛЬНИЦА"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85260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ООО "ПЭТ-ТЕХНОЛОДЖИ БАЛАШИХА"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925648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OOO "ЦЕНТР ИММУННОЙ И ТАРГЕТНОЙ ТЕРАПИИ"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633672"/>
                  </a:ext>
                </a:extLst>
              </a:tr>
              <a:tr h="1974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АО "ГРУППА КОМПАНИЙ "МЕДСИ"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937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90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57" y="3750311"/>
            <a:ext cx="11765558" cy="328178"/>
          </a:xfrm>
        </p:spPr>
        <p:txBody>
          <a:bodyPr>
            <a:noAutofit/>
          </a:bodyPr>
          <a:lstStyle/>
          <a:p>
            <a:r>
              <a:rPr lang="ru-RU" sz="2000" b="1" u="sng" dirty="0"/>
              <a:t>С января 2025 года реестр счетов на оплату медицинской помощи содержит: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A2E3AAC-7475-4673-97A0-A7DB3D1D5529}"/>
              </a:ext>
            </a:extLst>
          </p:cNvPr>
          <p:cNvSpPr txBox="1">
            <a:spLocks/>
          </p:cNvSpPr>
          <p:nvPr/>
        </p:nvSpPr>
        <p:spPr>
          <a:xfrm>
            <a:off x="356532" y="4177286"/>
            <a:ext cx="11478936" cy="24453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1. Дата введения лекарственного препарата;</a:t>
            </a:r>
          </a:p>
          <a:p>
            <a:pPr algn="l"/>
            <a:r>
              <a:rPr lang="ru-RU" sz="2000" dirty="0"/>
              <a:t>2. Количество введенного лекарственного препарата (действующего вещества) (в соответствии с единицами измерениями);</a:t>
            </a:r>
          </a:p>
          <a:p>
            <a:pPr algn="l"/>
            <a:r>
              <a:rPr lang="ru-RU" sz="2000" dirty="0"/>
              <a:t>3. Количество израсходованного (введенного + утилизированного) лекарственного препарата (действующего вещества) (в соответствии с единицами измерениями);</a:t>
            </a:r>
          </a:p>
          <a:p>
            <a:pPr algn="l"/>
            <a:r>
              <a:rPr lang="ru-RU" sz="2000" dirty="0"/>
              <a:t>4. Фактическая стоимость лекарственного препарата за единицу измерения действующего вещества;</a:t>
            </a:r>
          </a:p>
          <a:p>
            <a:pPr algn="l"/>
            <a:r>
              <a:rPr lang="ru-RU" sz="2000" dirty="0"/>
              <a:t>5. Стоимость введенного лекарственного препарата;</a:t>
            </a:r>
          </a:p>
          <a:p>
            <a:pPr algn="l"/>
            <a:r>
              <a:rPr lang="ru-RU" sz="2000" dirty="0"/>
              <a:t>6. Стоимость израсходованного лекарственного препарата;</a:t>
            </a:r>
          </a:p>
          <a:p>
            <a:pPr algn="l"/>
            <a:r>
              <a:rPr lang="ru-RU" sz="2000" dirty="0"/>
              <a:t>7. Признак применения редукции (обоснованного сокращения дозы) для лекарственного препарата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76BD90-66C4-45E1-A4EE-C57868123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2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5B6925E-27BA-4E29-83D2-773BCDB40FE1}"/>
              </a:ext>
            </a:extLst>
          </p:cNvPr>
          <p:cNvSpPr/>
          <p:nvPr/>
        </p:nvSpPr>
        <p:spPr>
          <a:xfrm>
            <a:off x="107657" y="92440"/>
            <a:ext cx="11752977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Письмо Минздрава России от 28.01.2025 N 31-2/И/2-1304</a:t>
            </a:r>
          </a:p>
          <a:p>
            <a:pPr algn="just"/>
            <a:r>
              <a:rPr lang="ru-RU" dirty="0"/>
              <a:t>"О методических рекомендациях по способам оплаты медицинской помощи за счет средств обязательного медицинского страхования"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A203D36-FA74-4204-8A39-A988717B8E2C}"/>
              </a:ext>
            </a:extLst>
          </p:cNvPr>
          <p:cNvSpPr/>
          <p:nvPr/>
        </p:nvSpPr>
        <p:spPr>
          <a:xfrm>
            <a:off x="107657" y="1015770"/>
            <a:ext cx="11765559" cy="266226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/>
              <a:t>В целях организации учета объема и стоимости лекарственных препаратов, введенных конкретному пациенту при проведении противоопухолевой лекарственной терапии Федеральным фондом </a:t>
            </a:r>
            <a:r>
              <a:rPr lang="ru-RU" sz="1400" b="1" dirty="0"/>
              <a:t>изменена структура реестра счета</a:t>
            </a:r>
            <a:r>
              <a:rPr lang="ru-RU" sz="1400" dirty="0"/>
              <a:t>, позволяющая учитывать фактические затраты медицинской организации на оказание указанной медицинской помощи (для лекарственных препаратов, примененных в схемах противоопухолевой лекарственной терапии в рамках оказания специализированной медицинской помощи с кодировкой "</a:t>
            </a:r>
            <a:r>
              <a:rPr lang="ru-RU" sz="1400" dirty="0" err="1"/>
              <a:t>sh</a:t>
            </a:r>
            <a:r>
              <a:rPr lang="ru-RU" sz="1400" dirty="0"/>
              <a:t>..." за исключением sh9003).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ru-RU" sz="8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dirty="0">
                <a:solidFill>
                  <a:srgbClr val="C00000"/>
                </a:solidFill>
              </a:rPr>
              <a:t>Новая структура применяется начиная с предоставления реестров счетов на оплату медицинской помощи за январь 2025 года. 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ru-RU" sz="800" dirty="0">
              <a:solidFill>
                <a:srgbClr val="C0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dirty="0"/>
              <a:t>В 2025 году оплата медицинской помощи с проведением противоопухолевой лекарственной терапии осуществляется по существующему механизму. 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ru-RU" sz="8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 2026 года</a:t>
            </a:r>
            <a:r>
              <a:rPr lang="ru-RU" sz="1400" b="1" dirty="0"/>
              <a:t> </a:t>
            </a:r>
            <a:r>
              <a:rPr lang="ru-RU" sz="1400" dirty="0"/>
              <a:t>оплата лечения с проведением противоопухолевой терапии за счет средств обязательного медицинского страхования с использованием лекарственных препаратов по перечню, утвержденному Минздравом России,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будет осуществляться с учетом количества фактически использованного лекарственного препарата</a:t>
            </a:r>
            <a:r>
              <a:rPr lang="ru-RU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9881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396" y="167780"/>
            <a:ext cx="11090246" cy="2508308"/>
          </a:xfrm>
        </p:spPr>
        <p:txBody>
          <a:bodyPr>
            <a:noAutofit/>
          </a:bodyPr>
          <a:lstStyle/>
          <a:p>
            <a:r>
              <a:rPr lang="ru-RU" sz="4000" dirty="0"/>
              <a:t>Типовые ошибки при заполнении полей о количестве и стоимости введенного </a:t>
            </a:r>
            <a:br>
              <a:rPr lang="ru-RU" sz="4000" dirty="0"/>
            </a:br>
            <a:r>
              <a:rPr lang="ru-RU" sz="4000" dirty="0"/>
              <a:t>лекарственного препарата </a:t>
            </a:r>
            <a:br>
              <a:rPr lang="ru-RU" sz="4000" dirty="0"/>
            </a:br>
            <a:r>
              <a:rPr lang="ru-RU" sz="4000" dirty="0"/>
              <a:t>материалы ФФОМС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57C4A8A-D1AF-430C-9699-BD86AE8E1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281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BA34D1-58FA-443B-B222-99D53C0A3D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96" t="7095" r="11996" b="16820"/>
          <a:stretch/>
        </p:blipFill>
        <p:spPr>
          <a:xfrm>
            <a:off x="629554" y="496843"/>
            <a:ext cx="11098255" cy="6224632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921F47-5BB9-414C-8FB6-39805CD8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61157"/>
            <a:ext cx="2743200" cy="365125"/>
          </a:xfrm>
        </p:spPr>
        <p:txBody>
          <a:bodyPr/>
          <a:lstStyle/>
          <a:p>
            <a:fld id="{5F58C7B4-2B9C-475F-A0F8-FE28C9CBA3C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116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162AD5-166B-4F25-85D1-8870C7813C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97" t="12600" r="12133" b="11559"/>
          <a:stretch/>
        </p:blipFill>
        <p:spPr>
          <a:xfrm>
            <a:off x="419450" y="360727"/>
            <a:ext cx="11543251" cy="646505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90CE0BA-9ECE-4054-8F89-428067566EDA}"/>
              </a:ext>
            </a:extLst>
          </p:cNvPr>
          <p:cNvSpPr/>
          <p:nvPr/>
        </p:nvSpPr>
        <p:spPr>
          <a:xfrm>
            <a:off x="528506" y="2575420"/>
            <a:ext cx="11299971" cy="20133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8F4584-DCEA-42A2-A804-EC729C0A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98295"/>
            <a:ext cx="2743200" cy="365125"/>
          </a:xfrm>
        </p:spPr>
        <p:txBody>
          <a:bodyPr/>
          <a:lstStyle/>
          <a:p>
            <a:fld id="{5F58C7B4-2B9C-475F-A0F8-FE28C9CBA3C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949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E06C567-0973-4BC7-BB43-DE472101B5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59" t="15168" r="11651" b="8746"/>
          <a:stretch/>
        </p:blipFill>
        <p:spPr>
          <a:xfrm>
            <a:off x="442837" y="232742"/>
            <a:ext cx="11469529" cy="6392516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24A9865-6B7A-4809-ADDB-2ED287E05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4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782357E-A4A1-4CD4-A9C1-DBFD9F1471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65" t="18471" r="11859" b="4832"/>
          <a:stretch/>
        </p:blipFill>
        <p:spPr>
          <a:xfrm>
            <a:off x="566435" y="250603"/>
            <a:ext cx="11253653" cy="635679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530B54C-A857-40A3-8670-53499347A3C0}"/>
              </a:ext>
            </a:extLst>
          </p:cNvPr>
          <p:cNvSpPr/>
          <p:nvPr/>
        </p:nvSpPr>
        <p:spPr>
          <a:xfrm>
            <a:off x="645952" y="3429000"/>
            <a:ext cx="11299971" cy="30410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3B9E47-CAF9-4193-AE0F-755923A89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12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873FC6-9400-4F41-9BBE-B85FF7E4A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396" y="167780"/>
            <a:ext cx="11090246" cy="2508308"/>
          </a:xfrm>
        </p:spPr>
        <p:txBody>
          <a:bodyPr>
            <a:noAutofit/>
          </a:bodyPr>
          <a:lstStyle/>
          <a:p>
            <a:r>
              <a:rPr lang="ru-RU" sz="4000" dirty="0"/>
              <a:t>Типовые ошибки при заполнении полей о количестве и стоимости введенного </a:t>
            </a:r>
            <a:br>
              <a:rPr lang="ru-RU" sz="4000" dirty="0"/>
            </a:br>
            <a:r>
              <a:rPr lang="ru-RU" sz="4000" dirty="0"/>
              <a:t>лекарственного препарата </a:t>
            </a:r>
            <a:br>
              <a:rPr lang="ru-RU" sz="4000" dirty="0"/>
            </a:br>
            <a:r>
              <a:rPr lang="ru-RU" sz="4000" dirty="0"/>
              <a:t>материалы ТФОМС МО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AF5AD37-E127-4C36-AD9B-C378B2086CEF}"/>
              </a:ext>
            </a:extLst>
          </p:cNvPr>
          <p:cNvSpPr/>
          <p:nvPr/>
        </p:nvSpPr>
        <p:spPr>
          <a:xfrm>
            <a:off x="1715548" y="4519352"/>
            <a:ext cx="9500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Анализ ошибок при заполнении реестров счетов на оплату медицинской помощи, связанной с лекарственной терапией пациентов с онкологическими заболеваниями, за январь-март 2025 г. направлен письменно ТФОМС МО в медицинские организации в апреле 2025 г.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E27CC6-ADD7-4633-8398-594074F195AE}"/>
              </a:ext>
            </a:extLst>
          </p:cNvPr>
          <p:cNvSpPr txBox="1"/>
          <p:nvPr/>
        </p:nvSpPr>
        <p:spPr>
          <a:xfrm>
            <a:off x="1233181" y="4343031"/>
            <a:ext cx="96473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07283C-E44E-402C-870F-9BE7FD88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31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1">
            <a:extLst>
              <a:ext uri="{FF2B5EF4-FFF2-40B4-BE49-F238E27FC236}">
                <a16:creationId xmlns:a16="http://schemas.microsoft.com/office/drawing/2014/main" id="{3F5B9222-22A8-476B-9B1C-45331D2BA5F8}"/>
              </a:ext>
            </a:extLst>
          </p:cNvPr>
          <p:cNvSpPr txBox="1"/>
          <p:nvPr/>
        </p:nvSpPr>
        <p:spPr>
          <a:xfrm>
            <a:off x="111125" y="105615"/>
            <a:ext cx="11969749" cy="473939"/>
          </a:xfrm>
          <a:prstGeom prst="rect">
            <a:avLst/>
          </a:prstGeom>
          <a:solidFill>
            <a:srgbClr val="2C4292"/>
          </a:solidFill>
        </p:spPr>
        <p:txBody>
          <a:bodyPr vert="horz" wrap="square" lIns="0" tIns="3810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lang="ru-RU" sz="2000" b="1" spc="190" dirty="0">
                <a:solidFill>
                  <a:srgbClr val="FFFFFF"/>
                </a:solidFill>
                <a:latin typeface="+mj-lt"/>
                <a:cs typeface="Trebuchet MS"/>
              </a:rPr>
              <a:t>1. Дата введения лекарственного препарата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8D0AF1E-ED40-4A83-A928-DB5EE9C1B6FB}"/>
              </a:ext>
            </a:extLst>
          </p:cNvPr>
          <p:cNvSpPr txBox="1">
            <a:spLocks/>
          </p:cNvSpPr>
          <p:nvPr/>
        </p:nvSpPr>
        <p:spPr>
          <a:xfrm>
            <a:off x="111126" y="702081"/>
            <a:ext cx="11969748" cy="473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/>
              <a:t>Типовые ошибки: Отражены не все дни введения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2E2012D-ACD7-49BF-83A1-3D834DF42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275123"/>
              </p:ext>
            </p:extLst>
          </p:nvPr>
        </p:nvGraphicFramePr>
        <p:xfrm>
          <a:off x="194259" y="1369202"/>
          <a:ext cx="11569113" cy="2559841"/>
        </p:xfrm>
        <a:graphic>
          <a:graphicData uri="http://schemas.openxmlformats.org/drawingml/2006/table">
            <a:tbl>
              <a:tblPr/>
              <a:tblGrid>
                <a:gridCol w="1791049">
                  <a:extLst>
                    <a:ext uri="{9D8B030D-6E8A-4147-A177-3AD203B41FA5}">
                      <a16:colId xmlns:a16="http://schemas.microsoft.com/office/drawing/2014/main" val="2972987256"/>
                    </a:ext>
                  </a:extLst>
                </a:gridCol>
                <a:gridCol w="798209">
                  <a:extLst>
                    <a:ext uri="{9D8B030D-6E8A-4147-A177-3AD203B41FA5}">
                      <a16:colId xmlns:a16="http://schemas.microsoft.com/office/drawing/2014/main" val="3709685671"/>
                    </a:ext>
                  </a:extLst>
                </a:gridCol>
                <a:gridCol w="848097">
                  <a:extLst>
                    <a:ext uri="{9D8B030D-6E8A-4147-A177-3AD203B41FA5}">
                      <a16:colId xmlns:a16="http://schemas.microsoft.com/office/drawing/2014/main" val="3593500356"/>
                    </a:ext>
                  </a:extLst>
                </a:gridCol>
                <a:gridCol w="523825">
                  <a:extLst>
                    <a:ext uri="{9D8B030D-6E8A-4147-A177-3AD203B41FA5}">
                      <a16:colId xmlns:a16="http://schemas.microsoft.com/office/drawing/2014/main" val="3427960580"/>
                    </a:ext>
                  </a:extLst>
                </a:gridCol>
                <a:gridCol w="1247202">
                  <a:extLst>
                    <a:ext uri="{9D8B030D-6E8A-4147-A177-3AD203B41FA5}">
                      <a16:colId xmlns:a16="http://schemas.microsoft.com/office/drawing/2014/main" val="1265564659"/>
                    </a:ext>
                  </a:extLst>
                </a:gridCol>
                <a:gridCol w="710905">
                  <a:extLst>
                    <a:ext uri="{9D8B030D-6E8A-4147-A177-3AD203B41FA5}">
                      <a16:colId xmlns:a16="http://schemas.microsoft.com/office/drawing/2014/main" val="4026504590"/>
                    </a:ext>
                  </a:extLst>
                </a:gridCol>
                <a:gridCol w="972817">
                  <a:extLst>
                    <a:ext uri="{9D8B030D-6E8A-4147-A177-3AD203B41FA5}">
                      <a16:colId xmlns:a16="http://schemas.microsoft.com/office/drawing/2014/main" val="3697905595"/>
                    </a:ext>
                  </a:extLst>
                </a:gridCol>
                <a:gridCol w="775153">
                  <a:extLst>
                    <a:ext uri="{9D8B030D-6E8A-4147-A177-3AD203B41FA5}">
                      <a16:colId xmlns:a16="http://schemas.microsoft.com/office/drawing/2014/main" val="1521816943"/>
                    </a:ext>
                  </a:extLst>
                </a:gridCol>
                <a:gridCol w="567340">
                  <a:extLst>
                    <a:ext uri="{9D8B030D-6E8A-4147-A177-3AD203B41FA5}">
                      <a16:colId xmlns:a16="http://schemas.microsoft.com/office/drawing/2014/main" val="1885554814"/>
                    </a:ext>
                  </a:extLst>
                </a:gridCol>
                <a:gridCol w="656335">
                  <a:extLst>
                    <a:ext uri="{9D8B030D-6E8A-4147-A177-3AD203B41FA5}">
                      <a16:colId xmlns:a16="http://schemas.microsoft.com/office/drawing/2014/main" val="1999016211"/>
                    </a:ext>
                  </a:extLst>
                </a:gridCol>
                <a:gridCol w="892727">
                  <a:extLst>
                    <a:ext uri="{9D8B030D-6E8A-4147-A177-3AD203B41FA5}">
                      <a16:colId xmlns:a16="http://schemas.microsoft.com/office/drawing/2014/main" val="3366033619"/>
                    </a:ext>
                  </a:extLst>
                </a:gridCol>
                <a:gridCol w="892727">
                  <a:extLst>
                    <a:ext uri="{9D8B030D-6E8A-4147-A177-3AD203B41FA5}">
                      <a16:colId xmlns:a16="http://schemas.microsoft.com/office/drawing/2014/main" val="1268489096"/>
                    </a:ext>
                  </a:extLst>
                </a:gridCol>
                <a:gridCol w="892727">
                  <a:extLst>
                    <a:ext uri="{9D8B030D-6E8A-4147-A177-3AD203B41FA5}">
                      <a16:colId xmlns:a16="http://schemas.microsoft.com/office/drawing/2014/main" val="2292629507"/>
                    </a:ext>
                  </a:extLst>
                </a:gridCol>
              </a:tblGrid>
              <a:tr h="7844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Наименование МО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начала лечения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окончания лечения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Код схемы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Описание схемы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Кол-во дней введения, предусмотренное схемой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Расширенный идентификатор МНН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Дата введения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Количество введенного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Количество израсходованного (введеного + утилизированного)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Фактическая стоимость лекарственного препарата за единицу измерения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Стоимость введенного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Стоимость израсходованного лекарственного препарата</a:t>
                      </a:r>
                    </a:p>
                  </a:txBody>
                  <a:tcPr marL="6123" marR="6123" marT="61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407114"/>
                  </a:ext>
                </a:extLst>
              </a:tr>
              <a:tr h="7891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17.12.2024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Дабрафениб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300 мг ежедневно + </a:t>
                      </a:r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</a:t>
                      </a:r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 2 мг ежедневно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Траметиниб_Пероральный_Твердая_Обычная_мг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17.12.2024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effectLst/>
                          <a:latin typeface="Times New Roman" panose="02020603050405020304" pitchFamily="18" charset="0"/>
                        </a:rPr>
                        <a:t>30,00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72,00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2 160,00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2 160,00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8723586"/>
                  </a:ext>
                </a:extLst>
              </a:tr>
              <a:tr h="7891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ГБУЗ МО "ЩЕЛКОВСКАЯ БОЛЬНИЦА"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17.12.2024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15.01.2025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Times New Roman" panose="02020603050405020304" pitchFamily="18" charset="0"/>
                        </a:rPr>
                        <a:t>sh0049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Times New Roman" panose="02020603050405020304" pitchFamily="18" charset="0"/>
                        </a:rPr>
                        <a:t>Дабрафениб 300 мг ежедневно + траметиниб 2 мг ежедневно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err="1">
                          <a:effectLst/>
                          <a:latin typeface="Times New Roman" panose="02020603050405020304" pitchFamily="18" charset="0"/>
                        </a:rPr>
                        <a:t>Дабрафениб_Пероральный_Твердая_Обычная_мг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17.12.2024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120,00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120,00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59,00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7 080,00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7 080,00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940318"/>
                  </a:ext>
                </a:extLst>
              </a:tr>
            </a:tbl>
          </a:graphicData>
        </a:graphic>
      </p:graphicFrame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60674C60-EBD9-489E-8197-8757BB22FD19}"/>
              </a:ext>
            </a:extLst>
          </p:cNvPr>
          <p:cNvSpPr txBox="1">
            <a:spLocks/>
          </p:cNvSpPr>
          <p:nvPr/>
        </p:nvSpPr>
        <p:spPr>
          <a:xfrm>
            <a:off x="222252" y="3971227"/>
            <a:ext cx="11969748" cy="6871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u="sng" dirty="0"/>
              <a:t>НЕВЕРНО:</a:t>
            </a:r>
            <a:r>
              <a:rPr lang="ru-RU" sz="2000" dirty="0"/>
              <a:t> Длительность госпитализации с 17.12.2024 по 15.01.2025 (30 дней), схема рассчитана также на 30 дней, а записей по дням введения всего две – 17.12.2024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F61368D-F594-44EF-B470-0B1E4DCF9FD3}"/>
              </a:ext>
            </a:extLst>
          </p:cNvPr>
          <p:cNvSpPr/>
          <p:nvPr/>
        </p:nvSpPr>
        <p:spPr>
          <a:xfrm>
            <a:off x="1964946" y="1369201"/>
            <a:ext cx="1657350" cy="2559841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D2F4A9A-7B2A-40CE-8BE8-F54D82AA22F6}"/>
              </a:ext>
            </a:extLst>
          </p:cNvPr>
          <p:cNvSpPr/>
          <p:nvPr/>
        </p:nvSpPr>
        <p:spPr>
          <a:xfrm>
            <a:off x="7073667" y="1362046"/>
            <a:ext cx="762000" cy="2571766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6813B2EB-7733-4EC6-AF7B-FBF5E3D2C80B}"/>
              </a:ext>
            </a:extLst>
          </p:cNvPr>
          <p:cNvSpPr txBox="1">
            <a:spLocks/>
          </p:cNvSpPr>
          <p:nvPr/>
        </p:nvSpPr>
        <p:spPr>
          <a:xfrm>
            <a:off x="222252" y="4960602"/>
            <a:ext cx="11969748" cy="15544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u="sng" dirty="0"/>
              <a:t>ВЕРНО:</a:t>
            </a:r>
            <a:r>
              <a:rPr lang="ru-RU" sz="2000" b="1" dirty="0"/>
              <a:t> </a:t>
            </a:r>
            <a:r>
              <a:rPr lang="ru-RU" sz="2000" dirty="0"/>
              <a:t>На каждый день введения каждого препарата – отдельная запись</a:t>
            </a:r>
          </a:p>
          <a:p>
            <a:pPr algn="l"/>
            <a:endParaRPr lang="ru-RU" sz="2000" dirty="0"/>
          </a:p>
          <a:p>
            <a:pPr algn="l"/>
            <a:r>
              <a:rPr lang="ru-RU" sz="2000" dirty="0"/>
              <a:t>Должно быть 60 записей о днях введения лекарственного препарата: 30 записей для препарата с МНН «</a:t>
            </a:r>
            <a:r>
              <a:rPr lang="ru-RU" sz="2000" dirty="0" err="1"/>
              <a:t>Дабрафениб</a:t>
            </a:r>
            <a:r>
              <a:rPr lang="ru-RU" sz="2000" dirty="0"/>
              <a:t>» </a:t>
            </a:r>
            <a:r>
              <a:rPr lang="ru-RU" sz="2000" b="1" dirty="0"/>
              <a:t>(на каждый день</a:t>
            </a:r>
            <a:r>
              <a:rPr lang="en-US" sz="2000" b="1" dirty="0"/>
              <a:t> </a:t>
            </a:r>
            <a:r>
              <a:rPr lang="ru-RU" sz="2000" b="1" dirty="0"/>
              <a:t>введения своя запись)</a:t>
            </a:r>
            <a:r>
              <a:rPr lang="ru-RU" sz="2000" dirty="0"/>
              <a:t> и 30 записей для препарата с МНН «</a:t>
            </a:r>
            <a:r>
              <a:rPr lang="ru-RU" sz="2000" dirty="0" err="1"/>
              <a:t>Траметиниб</a:t>
            </a:r>
            <a:r>
              <a:rPr lang="ru-RU" sz="2000" dirty="0"/>
              <a:t>» </a:t>
            </a:r>
            <a:r>
              <a:rPr lang="ru-RU" sz="2000" b="1" dirty="0"/>
              <a:t>(на каждый день введения своя запись) </a:t>
            </a:r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F078C752-31EF-4159-8C9B-38F22BC1D2A0}"/>
              </a:ext>
            </a:extLst>
          </p:cNvPr>
          <p:cNvSpPr/>
          <p:nvPr/>
        </p:nvSpPr>
        <p:spPr>
          <a:xfrm>
            <a:off x="8258175" y="5091084"/>
            <a:ext cx="295275" cy="331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8A84D4C-4C3A-4072-8CF2-33862640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C7B4-2B9C-475F-A0F8-FE28C9CBA3C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42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3330</Words>
  <Application>Microsoft Office PowerPoint</Application>
  <PresentationFormat>Широкоэкранный</PresentationFormat>
  <Paragraphs>700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Trebuchet MS</vt:lpstr>
      <vt:lpstr>Wingdings</vt:lpstr>
      <vt:lpstr>Тема Office</vt:lpstr>
      <vt:lpstr>Правила внесения сведений при осуществлении персонифицированного учета оказанной медицинской помощи при  подозрении на злокачественное новообразование или установленном диагнозе  злокачественного новообразования</vt:lpstr>
      <vt:lpstr>С января 2025 года реестр счетов на оплату медицинской помощи содержит:</vt:lpstr>
      <vt:lpstr>Типовые ошибки при заполнении полей о количестве и стоимости введенного  лекарственного препарата  материалы ФФОМС</vt:lpstr>
      <vt:lpstr>Презентация PowerPoint</vt:lpstr>
      <vt:lpstr>Презентация PowerPoint</vt:lpstr>
      <vt:lpstr>Презентация PowerPoint</vt:lpstr>
      <vt:lpstr>Презентация PowerPoint</vt:lpstr>
      <vt:lpstr>Типовые ошибки при заполнении полей о количестве и стоимости введенного  лекарственного препарата  материалы ТФОМС МО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июня 2025 года будет установлен форматно-логический контроль для случаев оказания медицинской помощи, оплачиваемых в рамках клинико-статистических групп заболеваний (подгрупп) st19.163 - st19.181.2 и ds19.135 - ds19.156.3, а именно: </vt:lpstr>
      <vt:lpstr>Приложения для проведения форматно-логического контроля: </vt:lpstr>
      <vt:lpstr>Не предоставили сведения о средней закупочной цене противоопухолевых лекарственных препаратах за единицу измерения согласно сведениям, содержащимся в контрактах на поставку лекарственных препаратов (срок – 30.05.2025):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внесения сведений при осуществлении персонифицированного учета оказанной медицинской помощи при  подозрении на злокачественное новообразование или установленном диагнозе  злокачественного новообразования</dc:title>
  <dc:creator>Бредова Ольга Николаевна</dc:creator>
  <cp:lastModifiedBy>Левицкая Ирина Николаевна</cp:lastModifiedBy>
  <cp:revision>56</cp:revision>
  <cp:lastPrinted>2025-06-02T16:52:44Z</cp:lastPrinted>
  <dcterms:created xsi:type="dcterms:W3CDTF">2025-02-17T12:36:00Z</dcterms:created>
  <dcterms:modified xsi:type="dcterms:W3CDTF">2025-06-03T11:14:22Z</dcterms:modified>
</cp:coreProperties>
</file>